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9" r:id="rId3"/>
    <p:sldId id="284" r:id="rId4"/>
    <p:sldId id="265" r:id="rId5"/>
    <p:sldId id="266" r:id="rId6"/>
    <p:sldId id="268" r:id="rId7"/>
    <p:sldId id="267" r:id="rId8"/>
    <p:sldId id="270" r:id="rId9"/>
    <p:sldId id="271" r:id="rId10"/>
    <p:sldId id="272" r:id="rId11"/>
    <p:sldId id="273" r:id="rId12"/>
    <p:sldId id="258" r:id="rId13"/>
    <p:sldId id="259" r:id="rId14"/>
    <p:sldId id="286" r:id="rId15"/>
    <p:sldId id="275" r:id="rId16"/>
    <p:sldId id="276" r:id="rId17"/>
    <p:sldId id="277" r:id="rId18"/>
    <p:sldId id="278" r:id="rId19"/>
    <p:sldId id="260" r:id="rId20"/>
    <p:sldId id="262" r:id="rId21"/>
    <p:sldId id="263" r:id="rId22"/>
    <p:sldId id="264" r:id="rId23"/>
    <p:sldId id="279" r:id="rId24"/>
    <p:sldId id="280" r:id="rId25"/>
    <p:sldId id="281" r:id="rId26"/>
    <p:sldId id="282" r:id="rId27"/>
    <p:sldId id="283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94546DF-84A9-4631-92B8-AC69B0D4640F}">
          <p14:sldIdLst>
            <p14:sldId id="257"/>
            <p14:sldId id="269"/>
            <p14:sldId id="284"/>
            <p14:sldId id="265"/>
            <p14:sldId id="266"/>
            <p14:sldId id="268"/>
            <p14:sldId id="267"/>
            <p14:sldId id="270"/>
            <p14:sldId id="271"/>
            <p14:sldId id="272"/>
            <p14:sldId id="273"/>
            <p14:sldId id="258"/>
            <p14:sldId id="259"/>
            <p14:sldId id="286"/>
            <p14:sldId id="275"/>
            <p14:sldId id="276"/>
            <p14:sldId id="277"/>
            <p14:sldId id="278"/>
            <p14:sldId id="260"/>
            <p14:sldId id="262"/>
            <p14:sldId id="263"/>
            <p14:sldId id="264"/>
            <p14:sldId id="279"/>
            <p14:sldId id="280"/>
            <p14:sldId id="281"/>
            <p14:sldId id="282"/>
            <p14:sldId id="28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84" autoAdjust="0"/>
  </p:normalViewPr>
  <p:slideViewPr>
    <p:cSldViewPr>
      <p:cViewPr varScale="1">
        <p:scale>
          <a:sx n="47" d="100"/>
          <a:sy n="47" d="100"/>
        </p:scale>
        <p:origin x="-128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651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7E3B6F-9BA7-4C1E-9880-0A2CF092B3E2}" type="doc">
      <dgm:prSet loTypeId="urn:microsoft.com/office/officeart/2005/8/layout/orgChart1" loCatId="hierarchy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3F0943C5-E9D0-4074-9431-351A321279B9}">
      <dgm:prSet/>
      <dgm:spPr/>
      <dgm:t>
        <a:bodyPr/>
        <a:lstStyle/>
        <a:p>
          <a:pPr rtl="0"/>
          <a:r>
            <a:rPr lang="ru-RU" dirty="0" smtClean="0"/>
            <a:t>В странах с рыночной экономикой финансовый конт­роль успешно развивается по трем основным направлениям: </a:t>
          </a:r>
          <a:endParaRPr lang="ru-RU" dirty="0"/>
        </a:p>
      </dgm:t>
    </dgm:pt>
    <dgm:pt modelId="{B5F29075-7F01-4378-A12F-0062DD754317}" type="parTrans" cxnId="{08D9C6ED-5311-46CA-9520-488B0E9B1CDE}">
      <dgm:prSet/>
      <dgm:spPr/>
      <dgm:t>
        <a:bodyPr/>
        <a:lstStyle/>
        <a:p>
          <a:endParaRPr lang="ru-RU"/>
        </a:p>
      </dgm:t>
    </dgm:pt>
    <dgm:pt modelId="{119EBB3E-9134-4261-9740-CB65B5EAF45C}" type="sibTrans" cxnId="{08D9C6ED-5311-46CA-9520-488B0E9B1CDE}">
      <dgm:prSet/>
      <dgm:spPr/>
      <dgm:t>
        <a:bodyPr/>
        <a:lstStyle/>
        <a:p>
          <a:endParaRPr lang="ru-RU"/>
        </a:p>
      </dgm:t>
    </dgm:pt>
    <dgm:pt modelId="{04BAA62F-D60D-467F-8152-4D498B610842}">
      <dgm:prSet/>
      <dgm:spPr/>
      <dgm:t>
        <a:bodyPr/>
        <a:lstStyle/>
        <a:p>
          <a:pPr rtl="0"/>
          <a:r>
            <a:rPr lang="ru-RU" smtClean="0"/>
            <a:t>государственный, </a:t>
          </a:r>
          <a:endParaRPr lang="ru-RU"/>
        </a:p>
      </dgm:t>
    </dgm:pt>
    <dgm:pt modelId="{EA5D51D2-B514-47E7-B850-AE09347FA56C}" type="parTrans" cxnId="{CC7D6C79-E502-484B-9190-21A578B32D2F}">
      <dgm:prSet/>
      <dgm:spPr/>
      <dgm:t>
        <a:bodyPr/>
        <a:lstStyle/>
        <a:p>
          <a:endParaRPr lang="ru-RU"/>
        </a:p>
      </dgm:t>
    </dgm:pt>
    <dgm:pt modelId="{EE244A7A-3B86-470D-9099-CE5C583B063E}" type="sibTrans" cxnId="{CC7D6C79-E502-484B-9190-21A578B32D2F}">
      <dgm:prSet/>
      <dgm:spPr/>
      <dgm:t>
        <a:bodyPr/>
        <a:lstStyle/>
        <a:p>
          <a:endParaRPr lang="ru-RU"/>
        </a:p>
      </dgm:t>
    </dgm:pt>
    <dgm:pt modelId="{5990585D-5323-4C6D-AE00-6A9F06AF16D3}">
      <dgm:prSet/>
      <dgm:spPr/>
      <dgm:t>
        <a:bodyPr/>
        <a:lstStyle/>
        <a:p>
          <a:pPr rtl="0"/>
          <a:r>
            <a:rPr lang="ru-RU" smtClean="0"/>
            <a:t>ведомственный </a:t>
          </a:r>
          <a:endParaRPr lang="ru-RU"/>
        </a:p>
      </dgm:t>
    </dgm:pt>
    <dgm:pt modelId="{0C549EAE-49CE-46BA-B719-9F6D2933E5FC}" type="parTrans" cxnId="{9D4100AA-0748-4594-9448-4C179E7C7680}">
      <dgm:prSet/>
      <dgm:spPr/>
      <dgm:t>
        <a:bodyPr/>
        <a:lstStyle/>
        <a:p>
          <a:endParaRPr lang="ru-RU"/>
        </a:p>
      </dgm:t>
    </dgm:pt>
    <dgm:pt modelId="{BFF7E563-7134-4DC5-A9FF-4227B0294B0D}" type="sibTrans" cxnId="{9D4100AA-0748-4594-9448-4C179E7C7680}">
      <dgm:prSet/>
      <dgm:spPr/>
      <dgm:t>
        <a:bodyPr/>
        <a:lstStyle/>
        <a:p>
          <a:endParaRPr lang="ru-RU"/>
        </a:p>
      </dgm:t>
    </dgm:pt>
    <dgm:pt modelId="{0EED0DCE-C0F4-4A86-9419-1BD74245FC9C}">
      <dgm:prSet/>
      <dgm:spPr/>
      <dgm:t>
        <a:bodyPr/>
        <a:lstStyle/>
        <a:p>
          <a:pPr rtl="0"/>
          <a:r>
            <a:rPr lang="ru-RU" smtClean="0"/>
            <a:t>независимый (аудитор­ский). </a:t>
          </a:r>
          <a:endParaRPr lang="ru-RU"/>
        </a:p>
      </dgm:t>
    </dgm:pt>
    <dgm:pt modelId="{E66F614F-20E6-4B62-A9D4-644446BA293F}" type="parTrans" cxnId="{BB3FC74A-84C1-46EA-A6AE-35808C53ECA7}">
      <dgm:prSet/>
      <dgm:spPr/>
      <dgm:t>
        <a:bodyPr/>
        <a:lstStyle/>
        <a:p>
          <a:endParaRPr lang="ru-RU"/>
        </a:p>
      </dgm:t>
    </dgm:pt>
    <dgm:pt modelId="{3D7CD3D1-2843-4AFE-A6AC-BACC449F5D9A}" type="sibTrans" cxnId="{BB3FC74A-84C1-46EA-A6AE-35808C53ECA7}">
      <dgm:prSet/>
      <dgm:spPr/>
      <dgm:t>
        <a:bodyPr/>
        <a:lstStyle/>
        <a:p>
          <a:endParaRPr lang="ru-RU"/>
        </a:p>
      </dgm:t>
    </dgm:pt>
    <dgm:pt modelId="{4F383898-8C17-42B0-8134-B2EDDAF72BC0}" type="pres">
      <dgm:prSet presAssocID="{427E3B6F-9BA7-4C1E-9880-0A2CF092B3E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8AE98EA-4C3D-497B-958A-E79E81EA7232}" type="pres">
      <dgm:prSet presAssocID="{3F0943C5-E9D0-4074-9431-351A321279B9}" presName="hierRoot1" presStyleCnt="0">
        <dgm:presLayoutVars>
          <dgm:hierBranch val="init"/>
        </dgm:presLayoutVars>
      </dgm:prSet>
      <dgm:spPr/>
    </dgm:pt>
    <dgm:pt modelId="{A37EB5CB-DE86-4833-ACBA-EA26A923BAD5}" type="pres">
      <dgm:prSet presAssocID="{3F0943C5-E9D0-4074-9431-351A321279B9}" presName="rootComposite1" presStyleCnt="0"/>
      <dgm:spPr/>
    </dgm:pt>
    <dgm:pt modelId="{8F2356DF-DA8D-46A9-B5A6-129C40FB805C}" type="pres">
      <dgm:prSet presAssocID="{3F0943C5-E9D0-4074-9431-351A321279B9}" presName="rootText1" presStyleLbl="node0" presStyleIdx="0" presStyleCnt="1" custScaleX="127046" custScaleY="173701">
        <dgm:presLayoutVars>
          <dgm:chPref val="3"/>
        </dgm:presLayoutVars>
      </dgm:prSet>
      <dgm:spPr/>
    </dgm:pt>
    <dgm:pt modelId="{CF0FC67D-F15B-49BA-A650-44B4EB326F40}" type="pres">
      <dgm:prSet presAssocID="{3F0943C5-E9D0-4074-9431-351A321279B9}" presName="rootConnector1" presStyleLbl="node1" presStyleIdx="0" presStyleCnt="0"/>
      <dgm:spPr/>
    </dgm:pt>
    <dgm:pt modelId="{8B0D566D-CA01-42AF-85A4-49B08498451A}" type="pres">
      <dgm:prSet presAssocID="{3F0943C5-E9D0-4074-9431-351A321279B9}" presName="hierChild2" presStyleCnt="0"/>
      <dgm:spPr/>
    </dgm:pt>
    <dgm:pt modelId="{935E86F3-986F-4B5E-B842-7C7EA512A5A3}" type="pres">
      <dgm:prSet presAssocID="{EA5D51D2-B514-47E7-B850-AE09347FA56C}" presName="Name37" presStyleLbl="parChTrans1D2" presStyleIdx="0" presStyleCnt="3"/>
      <dgm:spPr/>
    </dgm:pt>
    <dgm:pt modelId="{9402498B-09E1-4058-A192-1356B5DF150C}" type="pres">
      <dgm:prSet presAssocID="{04BAA62F-D60D-467F-8152-4D498B610842}" presName="hierRoot2" presStyleCnt="0">
        <dgm:presLayoutVars>
          <dgm:hierBranch val="init"/>
        </dgm:presLayoutVars>
      </dgm:prSet>
      <dgm:spPr/>
    </dgm:pt>
    <dgm:pt modelId="{21347F30-8DFD-4F3C-B0F5-BB83440035D3}" type="pres">
      <dgm:prSet presAssocID="{04BAA62F-D60D-467F-8152-4D498B610842}" presName="rootComposite" presStyleCnt="0"/>
      <dgm:spPr/>
    </dgm:pt>
    <dgm:pt modelId="{386A2596-845C-4C71-8F51-5A8C70DE394C}" type="pres">
      <dgm:prSet presAssocID="{04BAA62F-D60D-467F-8152-4D498B610842}" presName="rootText" presStyleLbl="node2" presStyleIdx="0" presStyleCnt="3">
        <dgm:presLayoutVars>
          <dgm:chPref val="3"/>
        </dgm:presLayoutVars>
      </dgm:prSet>
      <dgm:spPr/>
    </dgm:pt>
    <dgm:pt modelId="{B6770C3B-237D-4A1C-9623-9E6CBFDABBB1}" type="pres">
      <dgm:prSet presAssocID="{04BAA62F-D60D-467F-8152-4D498B610842}" presName="rootConnector" presStyleLbl="node2" presStyleIdx="0" presStyleCnt="3"/>
      <dgm:spPr/>
    </dgm:pt>
    <dgm:pt modelId="{4488E2E0-270A-438A-9039-9D6B21EC8AB5}" type="pres">
      <dgm:prSet presAssocID="{04BAA62F-D60D-467F-8152-4D498B610842}" presName="hierChild4" presStyleCnt="0"/>
      <dgm:spPr/>
    </dgm:pt>
    <dgm:pt modelId="{F7B0FB83-7E86-46DE-A22B-92B896937B29}" type="pres">
      <dgm:prSet presAssocID="{04BAA62F-D60D-467F-8152-4D498B610842}" presName="hierChild5" presStyleCnt="0"/>
      <dgm:spPr/>
    </dgm:pt>
    <dgm:pt modelId="{F5F63D49-F5A9-4F95-9760-3B284E0D9508}" type="pres">
      <dgm:prSet presAssocID="{0C549EAE-49CE-46BA-B719-9F6D2933E5FC}" presName="Name37" presStyleLbl="parChTrans1D2" presStyleIdx="1" presStyleCnt="3"/>
      <dgm:spPr/>
    </dgm:pt>
    <dgm:pt modelId="{1D136EB9-9A2B-4B92-A160-1539254F5F5B}" type="pres">
      <dgm:prSet presAssocID="{5990585D-5323-4C6D-AE00-6A9F06AF16D3}" presName="hierRoot2" presStyleCnt="0">
        <dgm:presLayoutVars>
          <dgm:hierBranch val="init"/>
        </dgm:presLayoutVars>
      </dgm:prSet>
      <dgm:spPr/>
    </dgm:pt>
    <dgm:pt modelId="{2E36E3CE-7671-404C-A473-1031FC24F171}" type="pres">
      <dgm:prSet presAssocID="{5990585D-5323-4C6D-AE00-6A9F06AF16D3}" presName="rootComposite" presStyleCnt="0"/>
      <dgm:spPr/>
    </dgm:pt>
    <dgm:pt modelId="{7A08079A-D25D-4CF3-A41D-CF94D236FD0C}" type="pres">
      <dgm:prSet presAssocID="{5990585D-5323-4C6D-AE00-6A9F06AF16D3}" presName="rootText" presStyleLbl="node2" presStyleIdx="1" presStyleCnt="3">
        <dgm:presLayoutVars>
          <dgm:chPref val="3"/>
        </dgm:presLayoutVars>
      </dgm:prSet>
      <dgm:spPr/>
    </dgm:pt>
    <dgm:pt modelId="{057A5776-B213-4ED7-B861-5BC1BA72ED0B}" type="pres">
      <dgm:prSet presAssocID="{5990585D-5323-4C6D-AE00-6A9F06AF16D3}" presName="rootConnector" presStyleLbl="node2" presStyleIdx="1" presStyleCnt="3"/>
      <dgm:spPr/>
    </dgm:pt>
    <dgm:pt modelId="{05714C57-6AF6-4F30-ACB1-B5998BBC6A41}" type="pres">
      <dgm:prSet presAssocID="{5990585D-5323-4C6D-AE00-6A9F06AF16D3}" presName="hierChild4" presStyleCnt="0"/>
      <dgm:spPr/>
    </dgm:pt>
    <dgm:pt modelId="{D51FF447-B6F9-4D68-BA54-A1EE97116D05}" type="pres">
      <dgm:prSet presAssocID="{5990585D-5323-4C6D-AE00-6A9F06AF16D3}" presName="hierChild5" presStyleCnt="0"/>
      <dgm:spPr/>
    </dgm:pt>
    <dgm:pt modelId="{32A5013C-10D9-495D-8A42-547258AB766B}" type="pres">
      <dgm:prSet presAssocID="{E66F614F-20E6-4B62-A9D4-644446BA293F}" presName="Name37" presStyleLbl="parChTrans1D2" presStyleIdx="2" presStyleCnt="3"/>
      <dgm:spPr/>
    </dgm:pt>
    <dgm:pt modelId="{D0155B96-1123-4FB6-96FA-418378795FBB}" type="pres">
      <dgm:prSet presAssocID="{0EED0DCE-C0F4-4A86-9419-1BD74245FC9C}" presName="hierRoot2" presStyleCnt="0">
        <dgm:presLayoutVars>
          <dgm:hierBranch val="init"/>
        </dgm:presLayoutVars>
      </dgm:prSet>
      <dgm:spPr/>
    </dgm:pt>
    <dgm:pt modelId="{C661C9E1-DAC0-453C-9999-57343C39EBBF}" type="pres">
      <dgm:prSet presAssocID="{0EED0DCE-C0F4-4A86-9419-1BD74245FC9C}" presName="rootComposite" presStyleCnt="0"/>
      <dgm:spPr/>
    </dgm:pt>
    <dgm:pt modelId="{BD4F2D71-1CC4-436F-8CFB-B75E07B44EFD}" type="pres">
      <dgm:prSet presAssocID="{0EED0DCE-C0F4-4A86-9419-1BD74245FC9C}" presName="rootText" presStyleLbl="node2" presStyleIdx="2" presStyleCnt="3">
        <dgm:presLayoutVars>
          <dgm:chPref val="3"/>
        </dgm:presLayoutVars>
      </dgm:prSet>
      <dgm:spPr/>
    </dgm:pt>
    <dgm:pt modelId="{31527051-AE8D-49C3-8BC9-E33047255CCA}" type="pres">
      <dgm:prSet presAssocID="{0EED0DCE-C0F4-4A86-9419-1BD74245FC9C}" presName="rootConnector" presStyleLbl="node2" presStyleIdx="2" presStyleCnt="3"/>
      <dgm:spPr/>
    </dgm:pt>
    <dgm:pt modelId="{B4186B06-4C93-4FBF-BD5E-0D707AE159E6}" type="pres">
      <dgm:prSet presAssocID="{0EED0DCE-C0F4-4A86-9419-1BD74245FC9C}" presName="hierChild4" presStyleCnt="0"/>
      <dgm:spPr/>
    </dgm:pt>
    <dgm:pt modelId="{B3557CC0-093A-49ED-8321-517F80CC93C7}" type="pres">
      <dgm:prSet presAssocID="{0EED0DCE-C0F4-4A86-9419-1BD74245FC9C}" presName="hierChild5" presStyleCnt="0"/>
      <dgm:spPr/>
    </dgm:pt>
    <dgm:pt modelId="{A8609ACB-E7A8-4574-9EEC-3AB741DE4AA6}" type="pres">
      <dgm:prSet presAssocID="{3F0943C5-E9D0-4074-9431-351A321279B9}" presName="hierChild3" presStyleCnt="0"/>
      <dgm:spPr/>
    </dgm:pt>
  </dgm:ptLst>
  <dgm:cxnLst>
    <dgm:cxn modelId="{F353E018-ADE0-4A05-AEFC-71AD7A40902D}" type="presOf" srcId="{0EED0DCE-C0F4-4A86-9419-1BD74245FC9C}" destId="{31527051-AE8D-49C3-8BC9-E33047255CCA}" srcOrd="1" destOrd="0" presId="urn:microsoft.com/office/officeart/2005/8/layout/orgChart1"/>
    <dgm:cxn modelId="{CC7D6C79-E502-484B-9190-21A578B32D2F}" srcId="{3F0943C5-E9D0-4074-9431-351A321279B9}" destId="{04BAA62F-D60D-467F-8152-4D498B610842}" srcOrd="0" destOrd="0" parTransId="{EA5D51D2-B514-47E7-B850-AE09347FA56C}" sibTransId="{EE244A7A-3B86-470D-9099-CE5C583B063E}"/>
    <dgm:cxn modelId="{897B2BD1-2073-4FAE-B1B2-84CBE782FC63}" type="presOf" srcId="{3F0943C5-E9D0-4074-9431-351A321279B9}" destId="{8F2356DF-DA8D-46A9-B5A6-129C40FB805C}" srcOrd="0" destOrd="0" presId="urn:microsoft.com/office/officeart/2005/8/layout/orgChart1"/>
    <dgm:cxn modelId="{7A2F98B0-A32B-4CAB-83C2-98144A0CC05A}" type="presOf" srcId="{3F0943C5-E9D0-4074-9431-351A321279B9}" destId="{CF0FC67D-F15B-49BA-A650-44B4EB326F40}" srcOrd="1" destOrd="0" presId="urn:microsoft.com/office/officeart/2005/8/layout/orgChart1"/>
    <dgm:cxn modelId="{14670E90-7676-4E19-9122-5E3F5344C542}" type="presOf" srcId="{EA5D51D2-B514-47E7-B850-AE09347FA56C}" destId="{935E86F3-986F-4B5E-B842-7C7EA512A5A3}" srcOrd="0" destOrd="0" presId="urn:microsoft.com/office/officeart/2005/8/layout/orgChart1"/>
    <dgm:cxn modelId="{20C29FC0-6BB7-4488-8270-993D5C898943}" type="presOf" srcId="{427E3B6F-9BA7-4C1E-9880-0A2CF092B3E2}" destId="{4F383898-8C17-42B0-8134-B2EDDAF72BC0}" srcOrd="0" destOrd="0" presId="urn:microsoft.com/office/officeart/2005/8/layout/orgChart1"/>
    <dgm:cxn modelId="{9D4100AA-0748-4594-9448-4C179E7C7680}" srcId="{3F0943C5-E9D0-4074-9431-351A321279B9}" destId="{5990585D-5323-4C6D-AE00-6A9F06AF16D3}" srcOrd="1" destOrd="0" parTransId="{0C549EAE-49CE-46BA-B719-9F6D2933E5FC}" sibTransId="{BFF7E563-7134-4DC5-A9FF-4227B0294B0D}"/>
    <dgm:cxn modelId="{D3BAE2EB-F662-4E71-8FFD-79BE5555D503}" type="presOf" srcId="{5990585D-5323-4C6D-AE00-6A9F06AF16D3}" destId="{057A5776-B213-4ED7-B861-5BC1BA72ED0B}" srcOrd="1" destOrd="0" presId="urn:microsoft.com/office/officeart/2005/8/layout/orgChart1"/>
    <dgm:cxn modelId="{786BD584-C8B0-4170-83ED-2E2F03367780}" type="presOf" srcId="{5990585D-5323-4C6D-AE00-6A9F06AF16D3}" destId="{7A08079A-D25D-4CF3-A41D-CF94D236FD0C}" srcOrd="0" destOrd="0" presId="urn:microsoft.com/office/officeart/2005/8/layout/orgChart1"/>
    <dgm:cxn modelId="{AC1BE8FB-9199-472F-B4D2-A79B1517BE99}" type="presOf" srcId="{0C549EAE-49CE-46BA-B719-9F6D2933E5FC}" destId="{F5F63D49-F5A9-4F95-9760-3B284E0D9508}" srcOrd="0" destOrd="0" presId="urn:microsoft.com/office/officeart/2005/8/layout/orgChart1"/>
    <dgm:cxn modelId="{FC3F6050-9467-4041-96ED-EA30E2C34582}" type="presOf" srcId="{0EED0DCE-C0F4-4A86-9419-1BD74245FC9C}" destId="{BD4F2D71-1CC4-436F-8CFB-B75E07B44EFD}" srcOrd="0" destOrd="0" presId="urn:microsoft.com/office/officeart/2005/8/layout/orgChart1"/>
    <dgm:cxn modelId="{94C8EDD2-4690-43A1-AD18-65AB8F0518BB}" type="presOf" srcId="{04BAA62F-D60D-467F-8152-4D498B610842}" destId="{386A2596-845C-4C71-8F51-5A8C70DE394C}" srcOrd="0" destOrd="0" presId="urn:microsoft.com/office/officeart/2005/8/layout/orgChart1"/>
    <dgm:cxn modelId="{87270ACE-1C51-4659-81B2-A690FD20F10C}" type="presOf" srcId="{E66F614F-20E6-4B62-A9D4-644446BA293F}" destId="{32A5013C-10D9-495D-8A42-547258AB766B}" srcOrd="0" destOrd="0" presId="urn:microsoft.com/office/officeart/2005/8/layout/orgChart1"/>
    <dgm:cxn modelId="{08D9C6ED-5311-46CA-9520-488B0E9B1CDE}" srcId="{427E3B6F-9BA7-4C1E-9880-0A2CF092B3E2}" destId="{3F0943C5-E9D0-4074-9431-351A321279B9}" srcOrd="0" destOrd="0" parTransId="{B5F29075-7F01-4378-A12F-0062DD754317}" sibTransId="{119EBB3E-9134-4261-9740-CB65B5EAF45C}"/>
    <dgm:cxn modelId="{4EB1E3EA-75AF-475A-85E4-36031DBA70F7}" type="presOf" srcId="{04BAA62F-D60D-467F-8152-4D498B610842}" destId="{B6770C3B-237D-4A1C-9623-9E6CBFDABBB1}" srcOrd="1" destOrd="0" presId="urn:microsoft.com/office/officeart/2005/8/layout/orgChart1"/>
    <dgm:cxn modelId="{BB3FC74A-84C1-46EA-A6AE-35808C53ECA7}" srcId="{3F0943C5-E9D0-4074-9431-351A321279B9}" destId="{0EED0DCE-C0F4-4A86-9419-1BD74245FC9C}" srcOrd="2" destOrd="0" parTransId="{E66F614F-20E6-4B62-A9D4-644446BA293F}" sibTransId="{3D7CD3D1-2843-4AFE-A6AC-BACC449F5D9A}"/>
    <dgm:cxn modelId="{58FBD0EF-3F73-4306-BAF3-50134E23D0D8}" type="presParOf" srcId="{4F383898-8C17-42B0-8134-B2EDDAF72BC0}" destId="{78AE98EA-4C3D-497B-958A-E79E81EA7232}" srcOrd="0" destOrd="0" presId="urn:microsoft.com/office/officeart/2005/8/layout/orgChart1"/>
    <dgm:cxn modelId="{AE19FEC3-5BDF-4F75-AD86-67069C9495EB}" type="presParOf" srcId="{78AE98EA-4C3D-497B-958A-E79E81EA7232}" destId="{A37EB5CB-DE86-4833-ACBA-EA26A923BAD5}" srcOrd="0" destOrd="0" presId="urn:microsoft.com/office/officeart/2005/8/layout/orgChart1"/>
    <dgm:cxn modelId="{FB5C2832-7578-4C07-9ECE-525A0AAF2723}" type="presParOf" srcId="{A37EB5CB-DE86-4833-ACBA-EA26A923BAD5}" destId="{8F2356DF-DA8D-46A9-B5A6-129C40FB805C}" srcOrd="0" destOrd="0" presId="urn:microsoft.com/office/officeart/2005/8/layout/orgChart1"/>
    <dgm:cxn modelId="{C9661518-009B-4769-A071-B70F374837B9}" type="presParOf" srcId="{A37EB5CB-DE86-4833-ACBA-EA26A923BAD5}" destId="{CF0FC67D-F15B-49BA-A650-44B4EB326F40}" srcOrd="1" destOrd="0" presId="urn:microsoft.com/office/officeart/2005/8/layout/orgChart1"/>
    <dgm:cxn modelId="{064874C5-39FD-4621-A258-37709E75A87D}" type="presParOf" srcId="{78AE98EA-4C3D-497B-958A-E79E81EA7232}" destId="{8B0D566D-CA01-42AF-85A4-49B08498451A}" srcOrd="1" destOrd="0" presId="urn:microsoft.com/office/officeart/2005/8/layout/orgChart1"/>
    <dgm:cxn modelId="{9A389005-3502-49CA-A23B-ED90C23725FE}" type="presParOf" srcId="{8B0D566D-CA01-42AF-85A4-49B08498451A}" destId="{935E86F3-986F-4B5E-B842-7C7EA512A5A3}" srcOrd="0" destOrd="0" presId="urn:microsoft.com/office/officeart/2005/8/layout/orgChart1"/>
    <dgm:cxn modelId="{BACF0067-A67F-4F50-95E9-A9F1D943BA17}" type="presParOf" srcId="{8B0D566D-CA01-42AF-85A4-49B08498451A}" destId="{9402498B-09E1-4058-A192-1356B5DF150C}" srcOrd="1" destOrd="0" presId="urn:microsoft.com/office/officeart/2005/8/layout/orgChart1"/>
    <dgm:cxn modelId="{4156124B-188B-40FD-AE44-2F689D130359}" type="presParOf" srcId="{9402498B-09E1-4058-A192-1356B5DF150C}" destId="{21347F30-8DFD-4F3C-B0F5-BB83440035D3}" srcOrd="0" destOrd="0" presId="urn:microsoft.com/office/officeart/2005/8/layout/orgChart1"/>
    <dgm:cxn modelId="{3A2DFF38-2D3E-44CF-8AE9-5BD0C56A4BEE}" type="presParOf" srcId="{21347F30-8DFD-4F3C-B0F5-BB83440035D3}" destId="{386A2596-845C-4C71-8F51-5A8C70DE394C}" srcOrd="0" destOrd="0" presId="urn:microsoft.com/office/officeart/2005/8/layout/orgChart1"/>
    <dgm:cxn modelId="{1DB85414-4ACC-47BB-952C-4FD78CDC021C}" type="presParOf" srcId="{21347F30-8DFD-4F3C-B0F5-BB83440035D3}" destId="{B6770C3B-237D-4A1C-9623-9E6CBFDABBB1}" srcOrd="1" destOrd="0" presId="urn:microsoft.com/office/officeart/2005/8/layout/orgChart1"/>
    <dgm:cxn modelId="{AEBE44C0-C004-4D81-9481-F0D19451C019}" type="presParOf" srcId="{9402498B-09E1-4058-A192-1356B5DF150C}" destId="{4488E2E0-270A-438A-9039-9D6B21EC8AB5}" srcOrd="1" destOrd="0" presId="urn:microsoft.com/office/officeart/2005/8/layout/orgChart1"/>
    <dgm:cxn modelId="{173EC224-1E3E-4C21-AA02-EA3609DDDAD4}" type="presParOf" srcId="{9402498B-09E1-4058-A192-1356B5DF150C}" destId="{F7B0FB83-7E86-46DE-A22B-92B896937B29}" srcOrd="2" destOrd="0" presId="urn:microsoft.com/office/officeart/2005/8/layout/orgChart1"/>
    <dgm:cxn modelId="{CABB6F93-2E8E-4075-978B-84F7ABAEA32D}" type="presParOf" srcId="{8B0D566D-CA01-42AF-85A4-49B08498451A}" destId="{F5F63D49-F5A9-4F95-9760-3B284E0D9508}" srcOrd="2" destOrd="0" presId="urn:microsoft.com/office/officeart/2005/8/layout/orgChart1"/>
    <dgm:cxn modelId="{93268A17-9AE4-4557-BF64-DBB9B10A4159}" type="presParOf" srcId="{8B0D566D-CA01-42AF-85A4-49B08498451A}" destId="{1D136EB9-9A2B-4B92-A160-1539254F5F5B}" srcOrd="3" destOrd="0" presId="urn:microsoft.com/office/officeart/2005/8/layout/orgChart1"/>
    <dgm:cxn modelId="{1F30C7E0-58AC-4688-8753-C81F6CA318FF}" type="presParOf" srcId="{1D136EB9-9A2B-4B92-A160-1539254F5F5B}" destId="{2E36E3CE-7671-404C-A473-1031FC24F171}" srcOrd="0" destOrd="0" presId="urn:microsoft.com/office/officeart/2005/8/layout/orgChart1"/>
    <dgm:cxn modelId="{E244AE48-D5A7-4F09-80A0-8F939524F937}" type="presParOf" srcId="{2E36E3CE-7671-404C-A473-1031FC24F171}" destId="{7A08079A-D25D-4CF3-A41D-CF94D236FD0C}" srcOrd="0" destOrd="0" presId="urn:microsoft.com/office/officeart/2005/8/layout/orgChart1"/>
    <dgm:cxn modelId="{4B097B8D-4B73-49F1-8719-DA691E151E48}" type="presParOf" srcId="{2E36E3CE-7671-404C-A473-1031FC24F171}" destId="{057A5776-B213-4ED7-B861-5BC1BA72ED0B}" srcOrd="1" destOrd="0" presId="urn:microsoft.com/office/officeart/2005/8/layout/orgChart1"/>
    <dgm:cxn modelId="{23BD8454-41F4-4134-86AB-53EA1657B859}" type="presParOf" srcId="{1D136EB9-9A2B-4B92-A160-1539254F5F5B}" destId="{05714C57-6AF6-4F30-ACB1-B5998BBC6A41}" srcOrd="1" destOrd="0" presId="urn:microsoft.com/office/officeart/2005/8/layout/orgChart1"/>
    <dgm:cxn modelId="{4F76D995-2782-4832-8808-97DC1E314842}" type="presParOf" srcId="{1D136EB9-9A2B-4B92-A160-1539254F5F5B}" destId="{D51FF447-B6F9-4D68-BA54-A1EE97116D05}" srcOrd="2" destOrd="0" presId="urn:microsoft.com/office/officeart/2005/8/layout/orgChart1"/>
    <dgm:cxn modelId="{C6FDB616-91C4-4247-8488-8E242453CDC0}" type="presParOf" srcId="{8B0D566D-CA01-42AF-85A4-49B08498451A}" destId="{32A5013C-10D9-495D-8A42-547258AB766B}" srcOrd="4" destOrd="0" presId="urn:microsoft.com/office/officeart/2005/8/layout/orgChart1"/>
    <dgm:cxn modelId="{7E37D160-35F8-4916-ADE3-6D6617066D1A}" type="presParOf" srcId="{8B0D566D-CA01-42AF-85A4-49B08498451A}" destId="{D0155B96-1123-4FB6-96FA-418378795FBB}" srcOrd="5" destOrd="0" presId="urn:microsoft.com/office/officeart/2005/8/layout/orgChart1"/>
    <dgm:cxn modelId="{8A27CB56-36B9-4BF9-A85C-9D711D5F64D3}" type="presParOf" srcId="{D0155B96-1123-4FB6-96FA-418378795FBB}" destId="{C661C9E1-DAC0-453C-9999-57343C39EBBF}" srcOrd="0" destOrd="0" presId="urn:microsoft.com/office/officeart/2005/8/layout/orgChart1"/>
    <dgm:cxn modelId="{09AB8C03-8456-4102-BE43-6031ECDDF54C}" type="presParOf" srcId="{C661C9E1-DAC0-453C-9999-57343C39EBBF}" destId="{BD4F2D71-1CC4-436F-8CFB-B75E07B44EFD}" srcOrd="0" destOrd="0" presId="urn:microsoft.com/office/officeart/2005/8/layout/orgChart1"/>
    <dgm:cxn modelId="{CBDA121E-20D7-46FE-9F85-6AFB44028C1B}" type="presParOf" srcId="{C661C9E1-DAC0-453C-9999-57343C39EBBF}" destId="{31527051-AE8D-49C3-8BC9-E33047255CCA}" srcOrd="1" destOrd="0" presId="urn:microsoft.com/office/officeart/2005/8/layout/orgChart1"/>
    <dgm:cxn modelId="{9A7DE423-1D77-460C-9A76-9E565FAEA0CE}" type="presParOf" srcId="{D0155B96-1123-4FB6-96FA-418378795FBB}" destId="{B4186B06-4C93-4FBF-BD5E-0D707AE159E6}" srcOrd="1" destOrd="0" presId="urn:microsoft.com/office/officeart/2005/8/layout/orgChart1"/>
    <dgm:cxn modelId="{1438EBD2-D2EF-407A-84C3-0F087281AE94}" type="presParOf" srcId="{D0155B96-1123-4FB6-96FA-418378795FBB}" destId="{B3557CC0-093A-49ED-8321-517F80CC93C7}" srcOrd="2" destOrd="0" presId="urn:microsoft.com/office/officeart/2005/8/layout/orgChart1"/>
    <dgm:cxn modelId="{52173A8F-222C-476D-9DA5-6FA128A7ED19}" type="presParOf" srcId="{78AE98EA-4C3D-497B-958A-E79E81EA7232}" destId="{A8609ACB-E7A8-4574-9EEC-3AB741DE4AA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9927EF-EE4C-4BB6-BB9E-18980D8D9C93}" type="doc">
      <dgm:prSet loTypeId="urn:microsoft.com/office/officeart/2005/8/layout/vList2" loCatId="list" qsTypeId="urn:microsoft.com/office/officeart/2005/8/quickstyle/3d1" qsCatId="3D" csTypeId="urn:microsoft.com/office/officeart/2005/8/colors/accent6_3" csCatId="accent6" phldr="1"/>
      <dgm:spPr/>
      <dgm:t>
        <a:bodyPr/>
        <a:lstStyle/>
        <a:p>
          <a:endParaRPr lang="ru-RU"/>
        </a:p>
      </dgm:t>
    </dgm:pt>
    <dgm:pt modelId="{481AE082-6755-4741-8081-936FDB998D70}">
      <dgm:prSet/>
      <dgm:spPr/>
      <dgm:t>
        <a:bodyPr/>
        <a:lstStyle/>
        <a:p>
          <a:pPr rtl="0"/>
          <a:r>
            <a:rPr lang="ru-RU" dirty="0" smtClean="0"/>
            <a:t>контроль за исполнением государственного бюджета (Венгрия, Италия, Португалия, Франция);</a:t>
          </a:r>
          <a:endParaRPr lang="ru-RU" dirty="0"/>
        </a:p>
      </dgm:t>
    </dgm:pt>
    <dgm:pt modelId="{D10DD6F9-531E-4326-A030-1BB7AD3C99B7}" type="parTrans" cxnId="{3B10ED39-E0E9-4634-B74A-4B2F43EF3EA8}">
      <dgm:prSet/>
      <dgm:spPr/>
      <dgm:t>
        <a:bodyPr/>
        <a:lstStyle/>
        <a:p>
          <a:endParaRPr lang="ru-RU"/>
        </a:p>
      </dgm:t>
    </dgm:pt>
    <dgm:pt modelId="{73D03CB0-C365-4A62-8975-4012E7BDACFE}" type="sibTrans" cxnId="{3B10ED39-E0E9-4634-B74A-4B2F43EF3EA8}">
      <dgm:prSet/>
      <dgm:spPr/>
      <dgm:t>
        <a:bodyPr/>
        <a:lstStyle/>
        <a:p>
          <a:endParaRPr lang="ru-RU"/>
        </a:p>
      </dgm:t>
    </dgm:pt>
    <dgm:pt modelId="{6DEBF7FF-751D-45D2-AAD2-9A46A2A6E565}">
      <dgm:prSet/>
      <dgm:spPr/>
      <dgm:t>
        <a:bodyPr/>
        <a:lstStyle/>
        <a:p>
          <a:pPr rtl="0"/>
          <a:r>
            <a:rPr lang="ru-RU" dirty="0" smtClean="0"/>
            <a:t>контроль за государственными доходами и расходами (Болгария, Греция, ФРГ);</a:t>
          </a:r>
          <a:endParaRPr lang="ru-RU" dirty="0"/>
        </a:p>
      </dgm:t>
    </dgm:pt>
    <dgm:pt modelId="{8D7FF355-2B64-48AF-94A6-6167467AA58D}" type="parTrans" cxnId="{42976CDB-0EFE-4369-BAB6-1B04A4741B6A}">
      <dgm:prSet/>
      <dgm:spPr/>
      <dgm:t>
        <a:bodyPr/>
        <a:lstStyle/>
        <a:p>
          <a:endParaRPr lang="ru-RU"/>
        </a:p>
      </dgm:t>
    </dgm:pt>
    <dgm:pt modelId="{B7E3C6A9-EC24-4BE3-A87A-546AE3D80690}" type="sibTrans" cxnId="{42976CDB-0EFE-4369-BAB6-1B04A4741B6A}">
      <dgm:prSet/>
      <dgm:spPr/>
      <dgm:t>
        <a:bodyPr/>
        <a:lstStyle/>
        <a:p>
          <a:endParaRPr lang="ru-RU"/>
        </a:p>
      </dgm:t>
    </dgm:pt>
    <dgm:pt modelId="{F25EB861-0D13-4686-A438-884FD1B33ABF}">
      <dgm:prSet/>
      <dgm:spPr/>
      <dgm:t>
        <a:bodyPr/>
        <a:lstStyle/>
        <a:p>
          <a:pPr rtl="0"/>
          <a:r>
            <a:rPr lang="ru-RU" dirty="0" smtClean="0"/>
            <a:t>контроль за финансовой деятельностью различных органов государства (Австрия, Польша, США).</a:t>
          </a:r>
          <a:endParaRPr lang="ru-RU" dirty="0"/>
        </a:p>
      </dgm:t>
    </dgm:pt>
    <dgm:pt modelId="{5337C7CE-4822-48F5-9994-EDCF67483B26}" type="parTrans" cxnId="{2AE5547A-719E-472D-AEFD-5D7FEE81E7AF}">
      <dgm:prSet/>
      <dgm:spPr/>
      <dgm:t>
        <a:bodyPr/>
        <a:lstStyle/>
        <a:p>
          <a:endParaRPr lang="ru-RU"/>
        </a:p>
      </dgm:t>
    </dgm:pt>
    <dgm:pt modelId="{9C85C33F-A983-43F4-92CC-F6B1917F042E}" type="sibTrans" cxnId="{2AE5547A-719E-472D-AEFD-5D7FEE81E7AF}">
      <dgm:prSet/>
      <dgm:spPr/>
      <dgm:t>
        <a:bodyPr/>
        <a:lstStyle/>
        <a:p>
          <a:endParaRPr lang="ru-RU"/>
        </a:p>
      </dgm:t>
    </dgm:pt>
    <dgm:pt modelId="{3EBDD897-B051-4A01-99AF-96B7B5BC1B85}" type="pres">
      <dgm:prSet presAssocID="{439927EF-EE4C-4BB6-BB9E-18980D8D9C93}" presName="linear" presStyleCnt="0">
        <dgm:presLayoutVars>
          <dgm:animLvl val="lvl"/>
          <dgm:resizeHandles val="exact"/>
        </dgm:presLayoutVars>
      </dgm:prSet>
      <dgm:spPr/>
    </dgm:pt>
    <dgm:pt modelId="{09EADF12-A90C-44F8-B376-E6F67306FF77}" type="pres">
      <dgm:prSet presAssocID="{481AE082-6755-4741-8081-936FDB998D7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3EEDBEA-969A-4F9A-80EB-CE0DED90D3BD}" type="pres">
      <dgm:prSet presAssocID="{73D03CB0-C365-4A62-8975-4012E7BDACFE}" presName="spacer" presStyleCnt="0"/>
      <dgm:spPr/>
    </dgm:pt>
    <dgm:pt modelId="{22046EDE-7C8F-4EF7-B82A-33DE87B3650F}" type="pres">
      <dgm:prSet presAssocID="{6DEBF7FF-751D-45D2-AAD2-9A46A2A6E56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25896EA-15C6-4DA9-AF67-D921A3322F26}" type="pres">
      <dgm:prSet presAssocID="{B7E3C6A9-EC24-4BE3-A87A-546AE3D80690}" presName="spacer" presStyleCnt="0"/>
      <dgm:spPr/>
    </dgm:pt>
    <dgm:pt modelId="{9ACE2FCF-565E-49CA-8FBE-ED91C5FF38C2}" type="pres">
      <dgm:prSet presAssocID="{F25EB861-0D13-4686-A438-884FD1B33AB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158930A0-0270-4F33-9C0F-D4F9EDA1529B}" type="presOf" srcId="{6DEBF7FF-751D-45D2-AAD2-9A46A2A6E565}" destId="{22046EDE-7C8F-4EF7-B82A-33DE87B3650F}" srcOrd="0" destOrd="0" presId="urn:microsoft.com/office/officeart/2005/8/layout/vList2"/>
    <dgm:cxn modelId="{5E43A8DC-173A-4F74-8390-E41B41749E20}" type="presOf" srcId="{481AE082-6755-4741-8081-936FDB998D70}" destId="{09EADF12-A90C-44F8-B376-E6F67306FF77}" srcOrd="0" destOrd="0" presId="urn:microsoft.com/office/officeart/2005/8/layout/vList2"/>
    <dgm:cxn modelId="{2AE5547A-719E-472D-AEFD-5D7FEE81E7AF}" srcId="{439927EF-EE4C-4BB6-BB9E-18980D8D9C93}" destId="{F25EB861-0D13-4686-A438-884FD1B33ABF}" srcOrd="2" destOrd="0" parTransId="{5337C7CE-4822-48F5-9994-EDCF67483B26}" sibTransId="{9C85C33F-A983-43F4-92CC-F6B1917F042E}"/>
    <dgm:cxn modelId="{5CA0A632-611D-4374-A088-6C99625A071B}" type="presOf" srcId="{F25EB861-0D13-4686-A438-884FD1B33ABF}" destId="{9ACE2FCF-565E-49CA-8FBE-ED91C5FF38C2}" srcOrd="0" destOrd="0" presId="urn:microsoft.com/office/officeart/2005/8/layout/vList2"/>
    <dgm:cxn modelId="{3B10ED39-E0E9-4634-B74A-4B2F43EF3EA8}" srcId="{439927EF-EE4C-4BB6-BB9E-18980D8D9C93}" destId="{481AE082-6755-4741-8081-936FDB998D70}" srcOrd="0" destOrd="0" parTransId="{D10DD6F9-531E-4326-A030-1BB7AD3C99B7}" sibTransId="{73D03CB0-C365-4A62-8975-4012E7BDACFE}"/>
    <dgm:cxn modelId="{0A56705C-F163-4ABD-B760-19214A2CB992}" type="presOf" srcId="{439927EF-EE4C-4BB6-BB9E-18980D8D9C93}" destId="{3EBDD897-B051-4A01-99AF-96B7B5BC1B85}" srcOrd="0" destOrd="0" presId="urn:microsoft.com/office/officeart/2005/8/layout/vList2"/>
    <dgm:cxn modelId="{42976CDB-0EFE-4369-BAB6-1B04A4741B6A}" srcId="{439927EF-EE4C-4BB6-BB9E-18980D8D9C93}" destId="{6DEBF7FF-751D-45D2-AAD2-9A46A2A6E565}" srcOrd="1" destOrd="0" parTransId="{8D7FF355-2B64-48AF-94A6-6167467AA58D}" sibTransId="{B7E3C6A9-EC24-4BE3-A87A-546AE3D80690}"/>
    <dgm:cxn modelId="{453ECFB8-FDDE-45DD-9E48-F03340C8B5ED}" type="presParOf" srcId="{3EBDD897-B051-4A01-99AF-96B7B5BC1B85}" destId="{09EADF12-A90C-44F8-B376-E6F67306FF77}" srcOrd="0" destOrd="0" presId="urn:microsoft.com/office/officeart/2005/8/layout/vList2"/>
    <dgm:cxn modelId="{9577BC7F-83EF-4952-ACAA-12D4CD0F0891}" type="presParOf" srcId="{3EBDD897-B051-4A01-99AF-96B7B5BC1B85}" destId="{E3EEDBEA-969A-4F9A-80EB-CE0DED90D3BD}" srcOrd="1" destOrd="0" presId="urn:microsoft.com/office/officeart/2005/8/layout/vList2"/>
    <dgm:cxn modelId="{10707216-6254-4AA1-B74B-D2E7173854AD}" type="presParOf" srcId="{3EBDD897-B051-4A01-99AF-96B7B5BC1B85}" destId="{22046EDE-7C8F-4EF7-B82A-33DE87B3650F}" srcOrd="2" destOrd="0" presId="urn:microsoft.com/office/officeart/2005/8/layout/vList2"/>
    <dgm:cxn modelId="{72CEB7E2-C3AA-418D-AA7C-8BC35B9CEA58}" type="presParOf" srcId="{3EBDD897-B051-4A01-99AF-96B7B5BC1B85}" destId="{F25896EA-15C6-4DA9-AF67-D921A3322F26}" srcOrd="3" destOrd="0" presId="urn:microsoft.com/office/officeart/2005/8/layout/vList2"/>
    <dgm:cxn modelId="{C659FFDD-9AE7-4C08-BCAC-2E9CB6F7A59F}" type="presParOf" srcId="{3EBDD897-B051-4A01-99AF-96B7B5BC1B85}" destId="{9ACE2FCF-565E-49CA-8FBE-ED91C5FF38C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E7952E-D448-4C64-9E98-803F1515EF9A}" type="doc">
      <dgm:prSet loTypeId="urn:microsoft.com/office/officeart/2005/8/layout/hierarchy4" loCatId="hierarchy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E873EBFC-005D-4095-BEEC-FEC613F639C8}">
      <dgm:prSet/>
      <dgm:spPr/>
      <dgm:t>
        <a:bodyPr/>
        <a:lstStyle/>
        <a:p>
          <a:pPr rtl="0"/>
          <a:r>
            <a:rPr lang="ru-RU" dirty="0" smtClean="0"/>
            <a:t>1. Парламентская модель предполагает решающее учас­тие в определении состава палаты, и прежде всего ее председателя. Так формируются органы финансового контроля в Венгрии и Польше.</a:t>
          </a:r>
          <a:endParaRPr lang="ru-RU" dirty="0"/>
        </a:p>
      </dgm:t>
    </dgm:pt>
    <dgm:pt modelId="{B566D12A-EDB4-49FC-A32F-7EBA0AA215AC}" type="parTrans" cxnId="{16F80FDF-FC19-43F0-A1D8-2EE797D9EC76}">
      <dgm:prSet/>
      <dgm:spPr/>
      <dgm:t>
        <a:bodyPr/>
        <a:lstStyle/>
        <a:p>
          <a:endParaRPr lang="ru-RU"/>
        </a:p>
      </dgm:t>
    </dgm:pt>
    <dgm:pt modelId="{1E94D05F-BDCE-4044-8AD6-939A4D97EA5F}" type="sibTrans" cxnId="{16F80FDF-FC19-43F0-A1D8-2EE797D9EC76}">
      <dgm:prSet/>
      <dgm:spPr/>
      <dgm:t>
        <a:bodyPr/>
        <a:lstStyle/>
        <a:p>
          <a:endParaRPr lang="ru-RU"/>
        </a:p>
      </dgm:t>
    </dgm:pt>
    <dgm:pt modelId="{54375D68-7795-42F4-8B0F-65D50A7D06C2}">
      <dgm:prSet/>
      <dgm:spPr/>
      <dgm:t>
        <a:bodyPr/>
        <a:lstStyle/>
        <a:p>
          <a:pPr rtl="0"/>
          <a:r>
            <a:rPr lang="ru-RU" dirty="0" smtClean="0"/>
            <a:t>2. Внепарламентская модель предполагает назначение председателя и вице-председателя высшего органа финансового контроля резидентом страны по пред­ставлению правительства (Греция, Португалия), либо самим правительством (Франция).</a:t>
          </a:r>
          <a:endParaRPr lang="ru-RU" dirty="0"/>
        </a:p>
      </dgm:t>
    </dgm:pt>
    <dgm:pt modelId="{29C16CC4-461D-4723-97AB-69DD915C8E8E}" type="parTrans" cxnId="{ECAA4D7F-B037-4F21-A5E9-2124D0BC2D61}">
      <dgm:prSet/>
      <dgm:spPr/>
      <dgm:t>
        <a:bodyPr/>
        <a:lstStyle/>
        <a:p>
          <a:endParaRPr lang="ru-RU"/>
        </a:p>
      </dgm:t>
    </dgm:pt>
    <dgm:pt modelId="{EF3EB602-D8F1-4F0C-ABCF-42C1583F4BC6}" type="sibTrans" cxnId="{ECAA4D7F-B037-4F21-A5E9-2124D0BC2D61}">
      <dgm:prSet/>
      <dgm:spPr/>
      <dgm:t>
        <a:bodyPr/>
        <a:lstStyle/>
        <a:p>
          <a:endParaRPr lang="ru-RU"/>
        </a:p>
      </dgm:t>
    </dgm:pt>
    <dgm:pt modelId="{88640FF6-07C0-47AF-A1FC-D0BBE822285E}">
      <dgm:prSet/>
      <dgm:spPr/>
      <dgm:t>
        <a:bodyPr/>
        <a:lstStyle/>
        <a:p>
          <a:pPr rtl="0"/>
          <a:r>
            <a:rPr lang="ru-RU" dirty="0" smtClean="0"/>
            <a:t>3. Смешанная модель предусматривает участие парла­мента и президента в определении состава высшего органа финансового контроля (Австрия, ФРГ, США).</a:t>
          </a:r>
          <a:endParaRPr lang="ru-RU" dirty="0"/>
        </a:p>
      </dgm:t>
    </dgm:pt>
    <dgm:pt modelId="{AB4E3C17-70E4-4445-AAE2-41EAFC7AF481}" type="parTrans" cxnId="{288F3637-126C-43F3-A0CB-02F641176CDA}">
      <dgm:prSet/>
      <dgm:spPr/>
      <dgm:t>
        <a:bodyPr/>
        <a:lstStyle/>
        <a:p>
          <a:endParaRPr lang="ru-RU"/>
        </a:p>
      </dgm:t>
    </dgm:pt>
    <dgm:pt modelId="{C2C516C1-F8D8-404A-8916-6D463E83767A}" type="sibTrans" cxnId="{288F3637-126C-43F3-A0CB-02F641176CDA}">
      <dgm:prSet/>
      <dgm:spPr/>
      <dgm:t>
        <a:bodyPr/>
        <a:lstStyle/>
        <a:p>
          <a:endParaRPr lang="ru-RU"/>
        </a:p>
      </dgm:t>
    </dgm:pt>
    <dgm:pt modelId="{CE2CC7C1-C524-472F-B7A3-A53E9A138C7D}" type="pres">
      <dgm:prSet presAssocID="{71E7952E-D448-4C64-9E98-803F1515EF9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347CB9C-BE5F-439B-BB61-11310EC1338E}" type="pres">
      <dgm:prSet presAssocID="{E873EBFC-005D-4095-BEEC-FEC613F639C8}" presName="vertOne" presStyleCnt="0"/>
      <dgm:spPr/>
    </dgm:pt>
    <dgm:pt modelId="{EA438BF6-FBEE-4FAA-B69F-F8CDD9D88F04}" type="pres">
      <dgm:prSet presAssocID="{E873EBFC-005D-4095-BEEC-FEC613F639C8}" presName="txOne" presStyleLbl="node0" presStyleIdx="0" presStyleCnt="3" custScaleX="110693">
        <dgm:presLayoutVars>
          <dgm:chPref val="3"/>
        </dgm:presLayoutVars>
      </dgm:prSet>
      <dgm:spPr/>
    </dgm:pt>
    <dgm:pt modelId="{080A045E-8038-4440-99B5-57F6E16D6593}" type="pres">
      <dgm:prSet presAssocID="{E873EBFC-005D-4095-BEEC-FEC613F639C8}" presName="horzOne" presStyleCnt="0"/>
      <dgm:spPr/>
    </dgm:pt>
    <dgm:pt modelId="{C47B6AAC-2317-4C2C-9105-9DC7DF607591}" type="pres">
      <dgm:prSet presAssocID="{1E94D05F-BDCE-4044-8AD6-939A4D97EA5F}" presName="sibSpaceOne" presStyleCnt="0"/>
      <dgm:spPr/>
    </dgm:pt>
    <dgm:pt modelId="{1B3B881F-492D-419B-86F2-26967F37A017}" type="pres">
      <dgm:prSet presAssocID="{54375D68-7795-42F4-8B0F-65D50A7D06C2}" presName="vertOne" presStyleCnt="0"/>
      <dgm:spPr/>
    </dgm:pt>
    <dgm:pt modelId="{812300D9-A441-4B2C-8AEA-2A2E5E6DADE4}" type="pres">
      <dgm:prSet presAssocID="{54375D68-7795-42F4-8B0F-65D50A7D06C2}" presName="txOne" presStyleLbl="node0" presStyleIdx="1" presStyleCnt="3" custScaleX="123462">
        <dgm:presLayoutVars>
          <dgm:chPref val="3"/>
        </dgm:presLayoutVars>
      </dgm:prSet>
      <dgm:spPr/>
    </dgm:pt>
    <dgm:pt modelId="{D184B833-C363-4B5C-92F6-1A6E5979A8E6}" type="pres">
      <dgm:prSet presAssocID="{54375D68-7795-42F4-8B0F-65D50A7D06C2}" presName="horzOne" presStyleCnt="0"/>
      <dgm:spPr/>
    </dgm:pt>
    <dgm:pt modelId="{CFAC2B0F-557F-49D4-BAC8-CD6B1D9A67DF}" type="pres">
      <dgm:prSet presAssocID="{EF3EB602-D8F1-4F0C-ABCF-42C1583F4BC6}" presName="sibSpaceOne" presStyleCnt="0"/>
      <dgm:spPr/>
    </dgm:pt>
    <dgm:pt modelId="{870E54EA-636A-418A-8F95-AB5F3D83C219}" type="pres">
      <dgm:prSet presAssocID="{88640FF6-07C0-47AF-A1FC-D0BBE822285E}" presName="vertOne" presStyleCnt="0"/>
      <dgm:spPr/>
    </dgm:pt>
    <dgm:pt modelId="{4B03C749-7576-42F0-A728-54312C1CF142}" type="pres">
      <dgm:prSet presAssocID="{88640FF6-07C0-47AF-A1FC-D0BBE822285E}" presName="txOne" presStyleLbl="node0" presStyleIdx="2" presStyleCnt="3">
        <dgm:presLayoutVars>
          <dgm:chPref val="3"/>
        </dgm:presLayoutVars>
      </dgm:prSet>
      <dgm:spPr/>
    </dgm:pt>
    <dgm:pt modelId="{89DEF6F7-EEF0-47EC-98B4-0E007BBD7282}" type="pres">
      <dgm:prSet presAssocID="{88640FF6-07C0-47AF-A1FC-D0BBE822285E}" presName="horzOne" presStyleCnt="0"/>
      <dgm:spPr/>
    </dgm:pt>
  </dgm:ptLst>
  <dgm:cxnLst>
    <dgm:cxn modelId="{B4C438FA-B6BA-421A-925C-55D658983A98}" type="presOf" srcId="{E873EBFC-005D-4095-BEEC-FEC613F639C8}" destId="{EA438BF6-FBEE-4FAA-B69F-F8CDD9D88F04}" srcOrd="0" destOrd="0" presId="urn:microsoft.com/office/officeart/2005/8/layout/hierarchy4"/>
    <dgm:cxn modelId="{FFBE1E6C-9CC7-47D6-85FC-51D1B6D53D72}" type="presOf" srcId="{88640FF6-07C0-47AF-A1FC-D0BBE822285E}" destId="{4B03C749-7576-42F0-A728-54312C1CF142}" srcOrd="0" destOrd="0" presId="urn:microsoft.com/office/officeart/2005/8/layout/hierarchy4"/>
    <dgm:cxn modelId="{D8783D0B-AA5B-43FA-B292-0C580C9D508A}" type="presOf" srcId="{71E7952E-D448-4C64-9E98-803F1515EF9A}" destId="{CE2CC7C1-C524-472F-B7A3-A53E9A138C7D}" srcOrd="0" destOrd="0" presId="urn:microsoft.com/office/officeart/2005/8/layout/hierarchy4"/>
    <dgm:cxn modelId="{16F80FDF-FC19-43F0-A1D8-2EE797D9EC76}" srcId="{71E7952E-D448-4C64-9E98-803F1515EF9A}" destId="{E873EBFC-005D-4095-BEEC-FEC613F639C8}" srcOrd="0" destOrd="0" parTransId="{B566D12A-EDB4-49FC-A32F-7EBA0AA215AC}" sibTransId="{1E94D05F-BDCE-4044-8AD6-939A4D97EA5F}"/>
    <dgm:cxn modelId="{288F3637-126C-43F3-A0CB-02F641176CDA}" srcId="{71E7952E-D448-4C64-9E98-803F1515EF9A}" destId="{88640FF6-07C0-47AF-A1FC-D0BBE822285E}" srcOrd="2" destOrd="0" parTransId="{AB4E3C17-70E4-4445-AAE2-41EAFC7AF481}" sibTransId="{C2C516C1-F8D8-404A-8916-6D463E83767A}"/>
    <dgm:cxn modelId="{ECAA4D7F-B037-4F21-A5E9-2124D0BC2D61}" srcId="{71E7952E-D448-4C64-9E98-803F1515EF9A}" destId="{54375D68-7795-42F4-8B0F-65D50A7D06C2}" srcOrd="1" destOrd="0" parTransId="{29C16CC4-461D-4723-97AB-69DD915C8E8E}" sibTransId="{EF3EB602-D8F1-4F0C-ABCF-42C1583F4BC6}"/>
    <dgm:cxn modelId="{5EE4240B-75CD-4403-8216-A38E06EDEF31}" type="presOf" srcId="{54375D68-7795-42F4-8B0F-65D50A7D06C2}" destId="{812300D9-A441-4B2C-8AEA-2A2E5E6DADE4}" srcOrd="0" destOrd="0" presId="urn:microsoft.com/office/officeart/2005/8/layout/hierarchy4"/>
    <dgm:cxn modelId="{FC1C160C-7FA8-41FB-96D7-CB1054E1A9D9}" type="presParOf" srcId="{CE2CC7C1-C524-472F-B7A3-A53E9A138C7D}" destId="{C347CB9C-BE5F-439B-BB61-11310EC1338E}" srcOrd="0" destOrd="0" presId="urn:microsoft.com/office/officeart/2005/8/layout/hierarchy4"/>
    <dgm:cxn modelId="{771CA03C-1E41-426C-9BF5-D9CBDD36236B}" type="presParOf" srcId="{C347CB9C-BE5F-439B-BB61-11310EC1338E}" destId="{EA438BF6-FBEE-4FAA-B69F-F8CDD9D88F04}" srcOrd="0" destOrd="0" presId="urn:microsoft.com/office/officeart/2005/8/layout/hierarchy4"/>
    <dgm:cxn modelId="{2DDC3F53-6331-4985-A620-5F72A71E2968}" type="presParOf" srcId="{C347CB9C-BE5F-439B-BB61-11310EC1338E}" destId="{080A045E-8038-4440-99B5-57F6E16D6593}" srcOrd="1" destOrd="0" presId="urn:microsoft.com/office/officeart/2005/8/layout/hierarchy4"/>
    <dgm:cxn modelId="{8E1708EE-D1B1-424C-9FF3-CA8AFFF32C9F}" type="presParOf" srcId="{CE2CC7C1-C524-472F-B7A3-A53E9A138C7D}" destId="{C47B6AAC-2317-4C2C-9105-9DC7DF607591}" srcOrd="1" destOrd="0" presId="urn:microsoft.com/office/officeart/2005/8/layout/hierarchy4"/>
    <dgm:cxn modelId="{DF3BCB60-C0FF-4D05-81C9-7F5ECBD5F9FC}" type="presParOf" srcId="{CE2CC7C1-C524-472F-B7A3-A53E9A138C7D}" destId="{1B3B881F-492D-419B-86F2-26967F37A017}" srcOrd="2" destOrd="0" presId="urn:microsoft.com/office/officeart/2005/8/layout/hierarchy4"/>
    <dgm:cxn modelId="{D698F804-B0C4-46DC-BB47-DAFE5182FCA6}" type="presParOf" srcId="{1B3B881F-492D-419B-86F2-26967F37A017}" destId="{812300D9-A441-4B2C-8AEA-2A2E5E6DADE4}" srcOrd="0" destOrd="0" presId="urn:microsoft.com/office/officeart/2005/8/layout/hierarchy4"/>
    <dgm:cxn modelId="{0E204A88-9A91-4A96-9C06-74F91449ED08}" type="presParOf" srcId="{1B3B881F-492D-419B-86F2-26967F37A017}" destId="{D184B833-C363-4B5C-92F6-1A6E5979A8E6}" srcOrd="1" destOrd="0" presId="urn:microsoft.com/office/officeart/2005/8/layout/hierarchy4"/>
    <dgm:cxn modelId="{20B806FD-20C5-472F-A0C4-54D3883A20A0}" type="presParOf" srcId="{CE2CC7C1-C524-472F-B7A3-A53E9A138C7D}" destId="{CFAC2B0F-557F-49D4-BAC8-CD6B1D9A67DF}" srcOrd="3" destOrd="0" presId="urn:microsoft.com/office/officeart/2005/8/layout/hierarchy4"/>
    <dgm:cxn modelId="{CAE14CCE-8917-4370-B595-601DDE288608}" type="presParOf" srcId="{CE2CC7C1-C524-472F-B7A3-A53E9A138C7D}" destId="{870E54EA-636A-418A-8F95-AB5F3D83C219}" srcOrd="4" destOrd="0" presId="urn:microsoft.com/office/officeart/2005/8/layout/hierarchy4"/>
    <dgm:cxn modelId="{1F9F8112-A809-43DB-8586-A951E3819D78}" type="presParOf" srcId="{870E54EA-636A-418A-8F95-AB5F3D83C219}" destId="{4B03C749-7576-42F0-A728-54312C1CF142}" srcOrd="0" destOrd="0" presId="urn:microsoft.com/office/officeart/2005/8/layout/hierarchy4"/>
    <dgm:cxn modelId="{CB1D40B0-45C8-43E0-8E97-B43396318A37}" type="presParOf" srcId="{870E54EA-636A-418A-8F95-AB5F3D83C219}" destId="{89DEF6F7-EEF0-47EC-98B4-0E007BBD7282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A5013C-10D9-495D-8A42-547258AB766B}">
      <dsp:nvSpPr>
        <dsp:cNvPr id="0" name=""/>
        <dsp:cNvSpPr/>
      </dsp:nvSpPr>
      <dsp:spPr>
        <a:xfrm>
          <a:off x="3780420" y="2711899"/>
          <a:ext cx="2674674" cy="4641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2099"/>
              </a:lnTo>
              <a:lnTo>
                <a:pt x="2674674" y="232099"/>
              </a:lnTo>
              <a:lnTo>
                <a:pt x="2674674" y="46419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5F63D49-F5A9-4F95-9760-3B284E0D9508}">
      <dsp:nvSpPr>
        <dsp:cNvPr id="0" name=""/>
        <dsp:cNvSpPr/>
      </dsp:nvSpPr>
      <dsp:spPr>
        <a:xfrm>
          <a:off x="3734700" y="2711899"/>
          <a:ext cx="91440" cy="46419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6419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5E86F3-986F-4B5E-B842-7C7EA512A5A3}">
      <dsp:nvSpPr>
        <dsp:cNvPr id="0" name=""/>
        <dsp:cNvSpPr/>
      </dsp:nvSpPr>
      <dsp:spPr>
        <a:xfrm>
          <a:off x="1105745" y="2711899"/>
          <a:ext cx="2674674" cy="464199"/>
        </a:xfrm>
        <a:custGeom>
          <a:avLst/>
          <a:gdLst/>
          <a:ahLst/>
          <a:cxnLst/>
          <a:rect l="0" t="0" r="0" b="0"/>
          <a:pathLst>
            <a:path>
              <a:moveTo>
                <a:pt x="2674674" y="0"/>
              </a:moveTo>
              <a:lnTo>
                <a:pt x="2674674" y="232099"/>
              </a:lnTo>
              <a:lnTo>
                <a:pt x="0" y="232099"/>
              </a:lnTo>
              <a:lnTo>
                <a:pt x="0" y="464199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2356DF-DA8D-46A9-B5A6-129C40FB805C}">
      <dsp:nvSpPr>
        <dsp:cNvPr id="0" name=""/>
        <dsp:cNvSpPr/>
      </dsp:nvSpPr>
      <dsp:spPr>
        <a:xfrm>
          <a:off x="2376259" y="792090"/>
          <a:ext cx="2808320" cy="19198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В странах с рыночной экономикой финансовый конт­роль успешно развивается по трем основным направлениям: </a:t>
          </a:r>
          <a:endParaRPr lang="ru-RU" sz="2000" kern="1200" dirty="0"/>
        </a:p>
      </dsp:txBody>
      <dsp:txXfrm>
        <a:off x="2376259" y="792090"/>
        <a:ext cx="2808320" cy="1919808"/>
      </dsp:txXfrm>
    </dsp:sp>
    <dsp:sp modelId="{386A2596-845C-4C71-8F51-5A8C70DE394C}">
      <dsp:nvSpPr>
        <dsp:cNvPr id="0" name=""/>
        <dsp:cNvSpPr/>
      </dsp:nvSpPr>
      <dsp:spPr>
        <a:xfrm>
          <a:off x="507" y="3176098"/>
          <a:ext cx="2210475" cy="11052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государственный, </a:t>
          </a:r>
          <a:endParaRPr lang="ru-RU" sz="2000" kern="1200"/>
        </a:p>
      </dsp:txBody>
      <dsp:txXfrm>
        <a:off x="507" y="3176098"/>
        <a:ext cx="2210475" cy="1105237"/>
      </dsp:txXfrm>
    </dsp:sp>
    <dsp:sp modelId="{7A08079A-D25D-4CF3-A41D-CF94D236FD0C}">
      <dsp:nvSpPr>
        <dsp:cNvPr id="0" name=""/>
        <dsp:cNvSpPr/>
      </dsp:nvSpPr>
      <dsp:spPr>
        <a:xfrm>
          <a:off x="2675182" y="3176098"/>
          <a:ext cx="2210475" cy="11052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ведомственный </a:t>
          </a:r>
          <a:endParaRPr lang="ru-RU" sz="2000" kern="1200"/>
        </a:p>
      </dsp:txBody>
      <dsp:txXfrm>
        <a:off x="2675182" y="3176098"/>
        <a:ext cx="2210475" cy="1105237"/>
      </dsp:txXfrm>
    </dsp:sp>
    <dsp:sp modelId="{BD4F2D71-1CC4-436F-8CFB-B75E07B44EFD}">
      <dsp:nvSpPr>
        <dsp:cNvPr id="0" name=""/>
        <dsp:cNvSpPr/>
      </dsp:nvSpPr>
      <dsp:spPr>
        <a:xfrm>
          <a:off x="5349857" y="3176098"/>
          <a:ext cx="2210475" cy="1105237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smtClean="0"/>
            <a:t>независимый (аудитор­ский). </a:t>
          </a:r>
          <a:endParaRPr lang="ru-RU" sz="2000" kern="1200"/>
        </a:p>
      </dsp:txBody>
      <dsp:txXfrm>
        <a:off x="5349857" y="3176098"/>
        <a:ext cx="2210475" cy="11052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9EADF12-A90C-44F8-B376-E6F67306FF77}">
      <dsp:nvSpPr>
        <dsp:cNvPr id="0" name=""/>
        <dsp:cNvSpPr/>
      </dsp:nvSpPr>
      <dsp:spPr>
        <a:xfrm>
          <a:off x="0" y="581934"/>
          <a:ext cx="7560840" cy="88803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контроль за исполнением государственного бюджета (Венгрия, Италия, Португалия, Франция);</a:t>
          </a:r>
          <a:endParaRPr lang="ru-RU" sz="2300" kern="1200" dirty="0"/>
        </a:p>
      </dsp:txBody>
      <dsp:txXfrm>
        <a:off x="43350" y="625284"/>
        <a:ext cx="7474140" cy="801330"/>
      </dsp:txXfrm>
    </dsp:sp>
    <dsp:sp modelId="{22046EDE-7C8F-4EF7-B82A-33DE87B3650F}">
      <dsp:nvSpPr>
        <dsp:cNvPr id="0" name=""/>
        <dsp:cNvSpPr/>
      </dsp:nvSpPr>
      <dsp:spPr>
        <a:xfrm>
          <a:off x="0" y="1536204"/>
          <a:ext cx="7560840" cy="88803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23773"/>
                <a:satOff val="3361"/>
                <a:lumOff val="8066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23773"/>
                <a:satOff val="3361"/>
                <a:lumOff val="8066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23773"/>
                <a:satOff val="3361"/>
                <a:lumOff val="806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контроль за государственными доходами и расходами (Болгария, Греция, ФРГ);</a:t>
          </a:r>
          <a:endParaRPr lang="ru-RU" sz="2300" kern="1200" dirty="0"/>
        </a:p>
      </dsp:txBody>
      <dsp:txXfrm>
        <a:off x="43350" y="1579554"/>
        <a:ext cx="7474140" cy="801330"/>
      </dsp:txXfrm>
    </dsp:sp>
    <dsp:sp modelId="{9ACE2FCF-565E-49CA-8FBE-ED91C5FF38C2}">
      <dsp:nvSpPr>
        <dsp:cNvPr id="0" name=""/>
        <dsp:cNvSpPr/>
      </dsp:nvSpPr>
      <dsp:spPr>
        <a:xfrm>
          <a:off x="0" y="2490475"/>
          <a:ext cx="7560840" cy="888030"/>
        </a:xfrm>
        <a:prstGeom prst="roundRect">
          <a:avLst/>
        </a:prstGeom>
        <a:gradFill rotWithShape="0">
          <a:gsLst>
            <a:gs pos="0">
              <a:schemeClr val="accent6">
                <a:shade val="80000"/>
                <a:hueOff val="47547"/>
                <a:satOff val="6722"/>
                <a:lumOff val="16132"/>
                <a:alphaOff val="0"/>
                <a:shade val="51000"/>
                <a:satMod val="130000"/>
              </a:schemeClr>
            </a:gs>
            <a:gs pos="80000">
              <a:schemeClr val="accent6">
                <a:shade val="80000"/>
                <a:hueOff val="47547"/>
                <a:satOff val="6722"/>
                <a:lumOff val="16132"/>
                <a:alphaOff val="0"/>
                <a:shade val="93000"/>
                <a:satMod val="130000"/>
              </a:schemeClr>
            </a:gs>
            <a:gs pos="100000">
              <a:schemeClr val="accent6">
                <a:shade val="80000"/>
                <a:hueOff val="47547"/>
                <a:satOff val="6722"/>
                <a:lumOff val="1613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smtClean="0"/>
            <a:t>контроль за финансовой деятельностью различных органов государства (Австрия, Польша, США).</a:t>
          </a:r>
          <a:endParaRPr lang="ru-RU" sz="2300" kern="1200" dirty="0"/>
        </a:p>
      </dsp:txBody>
      <dsp:txXfrm>
        <a:off x="43350" y="2533825"/>
        <a:ext cx="7474140" cy="80133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438BF6-FBEE-4FAA-B69F-F8CDD9D88F04}">
      <dsp:nvSpPr>
        <dsp:cNvPr id="0" name=""/>
        <dsp:cNvSpPr/>
      </dsp:nvSpPr>
      <dsp:spPr>
        <a:xfrm>
          <a:off x="6449" y="0"/>
          <a:ext cx="2418711" cy="50734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1. Парламентская модель предполагает решающее учас­тие в определении состава палаты, и прежде всего ее председателя. Так формируются органы финансового контроля в Венгрии и Польше.</a:t>
          </a:r>
          <a:endParaRPr lang="ru-RU" sz="1800" kern="1200" dirty="0"/>
        </a:p>
      </dsp:txBody>
      <dsp:txXfrm>
        <a:off x="77291" y="70842"/>
        <a:ext cx="2277027" cy="4931743"/>
      </dsp:txXfrm>
    </dsp:sp>
    <dsp:sp modelId="{812300D9-A441-4B2C-8AEA-2A2E5E6DADE4}">
      <dsp:nvSpPr>
        <dsp:cNvPr id="0" name=""/>
        <dsp:cNvSpPr/>
      </dsp:nvSpPr>
      <dsp:spPr>
        <a:xfrm>
          <a:off x="2792251" y="0"/>
          <a:ext cx="2697721" cy="50734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2. Внепарламентская модель предполагает назначение председателя и вице-председателя высшего органа финансового контроля резидентом страны по пред­ставлению правительства (Греция, Португалия), либо самим правительством (Франция).</a:t>
          </a:r>
          <a:endParaRPr lang="ru-RU" sz="1800" kern="1200" dirty="0"/>
        </a:p>
      </dsp:txBody>
      <dsp:txXfrm>
        <a:off x="2871265" y="79014"/>
        <a:ext cx="2539693" cy="4915399"/>
      </dsp:txXfrm>
    </dsp:sp>
    <dsp:sp modelId="{4B03C749-7576-42F0-A728-54312C1CF142}">
      <dsp:nvSpPr>
        <dsp:cNvPr id="0" name=""/>
        <dsp:cNvSpPr/>
      </dsp:nvSpPr>
      <dsp:spPr>
        <a:xfrm>
          <a:off x="5857063" y="0"/>
          <a:ext cx="2185062" cy="507342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3. Смешанная модель предусматривает участие парла­мента и президента в определении состава высшего органа финансового контроля (Австрия, ФРГ, США).</a:t>
          </a:r>
          <a:endParaRPr lang="ru-RU" sz="1800" kern="1200" dirty="0"/>
        </a:p>
      </dsp:txBody>
      <dsp:txXfrm>
        <a:off x="5921061" y="63998"/>
        <a:ext cx="2057066" cy="49454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1925" y="2130425"/>
            <a:ext cx="48006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01925" y="3886200"/>
            <a:ext cx="41148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2C247-8142-42F6-93D2-9378EAA09077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45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16151-B859-4AB8-BE40-FC20445868E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237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439025" y="274638"/>
            <a:ext cx="15811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693988" y="274638"/>
            <a:ext cx="4592637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28200-B9EA-400C-8263-77BB0BE387A5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218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D5A47-7B00-4051-98D2-8A700685F0CC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372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F45553-9CC6-4D57-9D8C-03095AABB33E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342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693988" y="1600200"/>
            <a:ext cx="30861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32488" y="1600200"/>
            <a:ext cx="3087687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3B2C6-E57D-4349-8C86-42A7B7690399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3002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2E2C7-C479-4027-8B63-86ECD9BD55F3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4502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297D7-04B6-40DC-A0F3-5B01F7D1B231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595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B8131E-1EF7-4E22-B54E-80172E381B62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062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CF976-13C6-4E21-B1F8-734DD32B43BF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68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7B7A52-3F00-45D9-937B-F7C92B3B1848}" type="slidenum">
              <a:rPr lang="en-US">
                <a:solidFill>
                  <a:srgbClr val="FFFFFF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0125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2703513" y="274638"/>
            <a:ext cx="63166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2693988" y="1600200"/>
            <a:ext cx="63261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A0466E2-F809-4B38-936E-493C0F5EA997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748631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01924" y="1628801"/>
            <a:ext cx="5758508" cy="1971650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</a:pPr>
            <a:r>
              <a:rPr lang="ru-RU" sz="3600" b="1" dirty="0"/>
              <a:t>Международная  практика финансового контроля.</a:t>
            </a:r>
          </a:p>
        </p:txBody>
      </p:sp>
    </p:spTree>
    <p:extLst>
      <p:ext uri="{BB962C8B-B14F-4D97-AF65-F5344CB8AC3E}">
        <p14:creationId xmlns:p14="http://schemas.microsoft.com/office/powerpoint/2010/main" val="4117462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836712"/>
            <a:ext cx="8136904" cy="5289451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Вместе с институтами парламентского </a:t>
            </a:r>
            <a:r>
              <a:rPr lang="ru-RU" dirty="0" smtClean="0"/>
              <a:t>контроля </a:t>
            </a:r>
            <a:r>
              <a:rPr lang="ru-RU" dirty="0"/>
              <a:t>в </a:t>
            </a:r>
            <a:r>
              <a:rPr lang="ru-RU" dirty="0" smtClean="0"/>
              <a:t>большинстве </a:t>
            </a:r>
            <a:r>
              <a:rPr lang="ru-RU" dirty="0"/>
              <a:t>стран действуют государственные, а точнее </a:t>
            </a:r>
            <a:r>
              <a:rPr lang="ru-RU" dirty="0" smtClean="0"/>
              <a:t>прави­тельственные </a:t>
            </a:r>
            <a:r>
              <a:rPr lang="ru-RU" dirty="0"/>
              <a:t>контрольно-ревизионные системы.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США — это </a:t>
            </a:r>
            <a:r>
              <a:rPr lang="ru-RU" dirty="0" smtClean="0"/>
              <a:t>Административно-бюджетное </a:t>
            </a:r>
            <a:r>
              <a:rPr lang="ru-RU" dirty="0"/>
              <a:t>управление при Президенте, </a:t>
            </a:r>
            <a:r>
              <a:rPr lang="ru-RU" dirty="0" smtClean="0"/>
              <a:t>сис­тема </a:t>
            </a:r>
            <a:r>
              <a:rPr lang="ru-RU" dirty="0"/>
              <a:t>инспекционных служб в федеральных ведомствах, </a:t>
            </a:r>
            <a:r>
              <a:rPr lang="ru-RU" dirty="0" smtClean="0"/>
              <a:t>прези­дентский </a:t>
            </a:r>
            <a:r>
              <a:rPr lang="ru-RU" dirty="0"/>
              <a:t>Совет по борьбе с финансовыми злоупотреблениями в </a:t>
            </a:r>
            <a:r>
              <a:rPr lang="ru-RU" dirty="0" smtClean="0"/>
              <a:t>правительственных </a:t>
            </a:r>
            <a:r>
              <a:rPr lang="ru-RU" dirty="0"/>
              <a:t>учреждениях (Совет честности и </a:t>
            </a:r>
            <a:r>
              <a:rPr lang="ru-RU" dirty="0" smtClean="0"/>
              <a:t>эффектив­ности</a:t>
            </a:r>
            <a:r>
              <a:rPr lang="ru-RU" dirty="0"/>
              <a:t>);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Индии — службы Генерального инспектора и </a:t>
            </a:r>
            <a:r>
              <a:rPr lang="ru-RU" dirty="0" smtClean="0"/>
              <a:t>ревизо­ра </a:t>
            </a:r>
            <a:r>
              <a:rPr lang="ru-RU" dirty="0"/>
              <a:t>(Департамент ревизии и счетоводства Индии); в </a:t>
            </a:r>
            <a:r>
              <a:rPr lang="ru-RU" dirty="0" smtClean="0"/>
              <a:t>Финляндии— </a:t>
            </a:r>
            <a:r>
              <a:rPr lang="ru-RU" dirty="0"/>
              <a:t>Ревизионное управление государственного хозяйства.</a:t>
            </a:r>
          </a:p>
        </p:txBody>
      </p:sp>
    </p:spTree>
    <p:extLst>
      <p:ext uri="{BB962C8B-B14F-4D97-AF65-F5344CB8AC3E}">
        <p14:creationId xmlns:p14="http://schemas.microsoft.com/office/powerpoint/2010/main" val="3319764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0587" y="404664"/>
            <a:ext cx="8552631" cy="5721499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 развитых странах парламентские и </a:t>
            </a:r>
            <a:r>
              <a:rPr lang="ru-RU" dirty="0" smtClean="0"/>
              <a:t>правительственные контрольно-ревизионные </a:t>
            </a:r>
            <a:r>
              <a:rPr lang="ru-RU" dirty="0"/>
              <a:t>системы функционируют </a:t>
            </a:r>
            <a:r>
              <a:rPr lang="ru-RU" dirty="0" smtClean="0"/>
              <a:t>одно­временно </a:t>
            </a:r>
            <a:r>
              <a:rPr lang="ru-RU" dirty="0"/>
              <a:t>и параллельно в тесной взаимосвязи между </a:t>
            </a:r>
            <a:r>
              <a:rPr lang="ru-RU" dirty="0" smtClean="0"/>
              <a:t>собой</a:t>
            </a:r>
            <a:r>
              <a:rPr lang="ru-RU" dirty="0"/>
              <a:t>. 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 smtClean="0"/>
              <a:t>Контрольно-ревизионные органы </a:t>
            </a:r>
            <a:r>
              <a:rPr lang="ru-RU" dirty="0"/>
              <a:t>зарубежных стран осуществляют главным образом </a:t>
            </a:r>
            <a:r>
              <a:rPr lang="ru-RU" dirty="0" smtClean="0"/>
              <a:t>контроль </a:t>
            </a:r>
            <a:r>
              <a:rPr lang="ru-RU" dirty="0"/>
              <a:t>за расходованием государственных средств и </a:t>
            </a:r>
            <a:r>
              <a:rPr lang="ru-RU" dirty="0" smtClean="0"/>
              <a:t>использованием </a:t>
            </a:r>
            <a:r>
              <a:rPr lang="ru-RU" dirty="0"/>
              <a:t>государственного имущества.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 пределах этого глобального задания они </a:t>
            </a:r>
            <a:r>
              <a:rPr lang="ru-RU" dirty="0" smtClean="0"/>
              <a:t>контролиру­ют </a:t>
            </a:r>
            <a:r>
              <a:rPr lang="ru-RU" dirty="0"/>
              <a:t>расходования министерствами, ведомствами и другими </a:t>
            </a:r>
            <a:r>
              <a:rPr lang="ru-RU" dirty="0" smtClean="0"/>
              <a:t>органами </a:t>
            </a:r>
            <a:r>
              <a:rPr lang="ru-RU" dirty="0"/>
              <a:t>управления средств, предусмотренных на их </a:t>
            </a:r>
            <a:r>
              <a:rPr lang="ru-RU" dirty="0" smtClean="0"/>
              <a:t>содер­жание </a:t>
            </a:r>
            <a:r>
              <a:rPr lang="ru-RU" dirty="0"/>
              <a:t>и реализацию государственных программ, проверяют </a:t>
            </a:r>
            <a:r>
              <a:rPr lang="ru-RU" dirty="0" smtClean="0"/>
              <a:t>производственно-хозяйственную </a:t>
            </a:r>
            <a:r>
              <a:rPr lang="ru-RU" dirty="0"/>
              <a:t>деятельность частных фирм </a:t>
            </a:r>
            <a:r>
              <a:rPr lang="ru-RU" dirty="0" smtClean="0"/>
              <a:t>по </a:t>
            </a:r>
            <a:r>
              <a:rPr lang="ru-RU" dirty="0"/>
              <a:t>выполнению государственных заказов.</a:t>
            </a:r>
          </a:p>
        </p:txBody>
      </p:sp>
    </p:spTree>
    <p:extLst>
      <p:ext uri="{BB962C8B-B14F-4D97-AF65-F5344CB8AC3E}">
        <p14:creationId xmlns:p14="http://schemas.microsoft.com/office/powerpoint/2010/main" val="31123251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5582" y="476672"/>
            <a:ext cx="7832551" cy="4525963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 Как  показывает  мировая  практика,  осуществление  сколько-нибудь  существенных  программ  (экономических, социальных, военных, политических)  в  развитых  зарубежных  странах  обязательно  предполагает  включение  в  такую  программу  подсистемы  (или системы)  контроля,  с  выделением  на  её  реализацию  части  общих  ассигнований  по  программе.  И  это  оказывалось  всегда  оправданным  мероприятием.</a:t>
            </a:r>
          </a:p>
        </p:txBody>
      </p:sp>
      <p:pic>
        <p:nvPicPr>
          <p:cNvPr id="5122" name="Picture 2" descr="C:\Users\User\Desktop\17_06_14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3847965"/>
            <a:ext cx="4486962" cy="299695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55248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124744"/>
            <a:ext cx="8480623" cy="5001419"/>
          </a:xfrm>
        </p:spPr>
        <p:txBody>
          <a:bodyPr/>
          <a:lstStyle/>
          <a:p>
            <a:pPr marL="0" indent="468000" algn="just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Финансовой  контроль  в  зарубежных  странах  всегда  рентабелен.  На  один  доллар  США,  потраченный  контрольными  органами,  в  бюджет  дополнительно  поступает 5  долларов,  на  один  фунт  стерлингов  в  Великобритании-13  фунтов.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46800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 В  нашей  же  республике  подобная  практика  отсутствует.  Значительно  интерес  в  деле  организации  эффективного   финансового  контроля  в  РК  имеет  изучение  опыта  работы  зарубежных  контрольных  финансовых  органов.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71626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404664"/>
            <a:ext cx="7992888" cy="5361459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Проблема </a:t>
            </a:r>
            <a:r>
              <a:rPr lang="ru-RU" dirty="0" smtClean="0"/>
              <a:t>создания </a:t>
            </a:r>
            <a:r>
              <a:rPr lang="ru-RU" dirty="0"/>
              <a:t>постоянно действующих органов </a:t>
            </a:r>
            <a:r>
              <a:rPr lang="ru-RU" dirty="0" smtClean="0"/>
              <a:t>фи­нансового </a:t>
            </a:r>
            <a:r>
              <a:rPr lang="ru-RU" dirty="0"/>
              <a:t>контроля за исполнением государственного </a:t>
            </a:r>
            <a:r>
              <a:rPr lang="ru-RU" dirty="0" smtClean="0"/>
              <a:t>бюд­жета </a:t>
            </a:r>
            <a:r>
              <a:rPr lang="ru-RU" dirty="0"/>
              <a:t>актуальна для всех развитых стран. В целях ее </a:t>
            </a:r>
            <a:r>
              <a:rPr lang="ru-RU" dirty="0" smtClean="0"/>
              <a:t>разре­шения </a:t>
            </a:r>
            <a:r>
              <a:rPr lang="ru-RU" dirty="0"/>
              <a:t>законодателям при утверждении бюджета следовало </a:t>
            </a:r>
            <a:r>
              <a:rPr lang="ru-RU" dirty="0" smtClean="0"/>
              <a:t>бы </a:t>
            </a:r>
            <a:r>
              <a:rPr lang="ru-RU" dirty="0"/>
              <a:t>принять во внимание, что в практике ряда стран </a:t>
            </a:r>
            <a:r>
              <a:rPr lang="ru-RU" dirty="0" smtClean="0"/>
              <a:t>государс­твенные </a:t>
            </a:r>
            <a:r>
              <a:rPr lang="ru-RU" dirty="0"/>
              <a:t>расходы производятся только с разрешения главного </a:t>
            </a:r>
            <a:r>
              <a:rPr lang="ru-RU" dirty="0" smtClean="0"/>
              <a:t>контролера</a:t>
            </a:r>
            <a:r>
              <a:rPr lang="ru-RU" dirty="0"/>
              <a:t>, который </a:t>
            </a:r>
            <a:r>
              <a:rPr lang="ru-RU" dirty="0" smtClean="0"/>
              <a:t>осуществляет </a:t>
            </a:r>
            <a:r>
              <a:rPr lang="ru-RU" dirty="0"/>
              <a:t>контроль за исполнением </a:t>
            </a:r>
            <a:r>
              <a:rPr lang="ru-RU" dirty="0" smtClean="0"/>
              <a:t>бюджета </a:t>
            </a:r>
            <a:r>
              <a:rPr lang="ru-RU" dirty="0"/>
              <a:t>целом.</a:t>
            </a:r>
          </a:p>
        </p:txBody>
      </p:sp>
      <p:pic>
        <p:nvPicPr>
          <p:cNvPr id="7170" name="Picture 2" descr="C:\Users\User\Desktop\head_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674" y="3650839"/>
            <a:ext cx="3073896" cy="3073896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8614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83568" y="404664"/>
            <a:ext cx="8336607" cy="1296144"/>
          </a:xfrm>
        </p:spPr>
        <p:txBody>
          <a:bodyPr/>
          <a:lstStyle/>
          <a:p>
            <a:pPr marL="0" lvl="0" indent="468000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К основным задачам высших органов финансового конт­роля ряда зарубежных стран относятся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2401774"/>
              </p:ext>
            </p:extLst>
          </p:nvPr>
        </p:nvGraphicFramePr>
        <p:xfrm>
          <a:off x="611560" y="1340768"/>
          <a:ext cx="7560840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986066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7" y="2780928"/>
            <a:ext cx="7875165" cy="3888432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Зачастую в западных странах органами контроля за </a:t>
            </a:r>
            <a:r>
              <a:rPr lang="ru-RU" dirty="0" smtClean="0"/>
              <a:t>ис­полнением </a:t>
            </a:r>
            <a:r>
              <a:rPr lang="ru-RU" dirty="0"/>
              <a:t>государственного бюджета являются Счетные </a:t>
            </a:r>
            <a:r>
              <a:rPr lang="ru-RU" dirty="0" smtClean="0"/>
              <a:t>па­латы</a:t>
            </a:r>
            <a:r>
              <a:rPr lang="ru-RU" dirty="0"/>
              <a:t>, Счетные суды и </a:t>
            </a:r>
            <a:r>
              <a:rPr lang="ru-RU" dirty="0" err="1"/>
              <a:t>Аудиториаты</a:t>
            </a:r>
            <a:r>
              <a:rPr lang="ru-RU" dirty="0"/>
              <a:t>.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Эти </a:t>
            </a:r>
            <a:r>
              <a:rPr lang="ru-RU" b="1" dirty="0"/>
              <a:t>«счетные </a:t>
            </a:r>
            <a:r>
              <a:rPr lang="ru-RU" b="1" dirty="0" smtClean="0"/>
              <a:t>ведомс­тва</a:t>
            </a:r>
            <a:r>
              <a:rPr lang="ru-RU" b="1" dirty="0"/>
              <a:t>» </a:t>
            </a:r>
            <a:r>
              <a:rPr lang="ru-RU" dirty="0"/>
              <a:t>призваны способствовать эффективности реализации </a:t>
            </a:r>
            <a:r>
              <a:rPr lang="ru-RU" dirty="0" smtClean="0"/>
              <a:t>полномочий </a:t>
            </a:r>
            <a:r>
              <a:rPr lang="ru-RU" dirty="0"/>
              <a:t>парламента и других представительных структур </a:t>
            </a:r>
            <a:r>
              <a:rPr lang="ru-RU" dirty="0" smtClean="0"/>
              <a:t>в </a:t>
            </a:r>
            <a:r>
              <a:rPr lang="ru-RU" dirty="0"/>
              <a:t>области финансового контроля, и, прежде всего, контроля </a:t>
            </a:r>
            <a:r>
              <a:rPr lang="ru-RU" dirty="0" smtClean="0"/>
              <a:t>за </a:t>
            </a:r>
            <a:r>
              <a:rPr lang="ru-RU" dirty="0"/>
              <a:t>исполнением </a:t>
            </a:r>
            <a:r>
              <a:rPr lang="ru-RU" dirty="0" smtClean="0"/>
              <a:t>государственного </a:t>
            </a:r>
            <a:r>
              <a:rPr lang="ru-RU" dirty="0"/>
              <a:t>бюджета. Такие </a:t>
            </a:r>
            <a:r>
              <a:rPr lang="ru-RU" dirty="0" smtClean="0"/>
              <a:t>положе­ния </a:t>
            </a:r>
            <a:r>
              <a:rPr lang="ru-RU" dirty="0"/>
              <a:t>имеются в Конституциях Австрии, Польши, Венгрии.</a:t>
            </a:r>
          </a:p>
        </p:txBody>
      </p:sp>
      <p:pic>
        <p:nvPicPr>
          <p:cNvPr id="4" name="Picture 2" descr="C:\Users\User\Desktop\img_ma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16632"/>
            <a:ext cx="7673340" cy="249174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45963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80921" cy="5289451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Например, следует отметить особое положение </a:t>
            </a:r>
            <a:r>
              <a:rPr lang="ru-RU" dirty="0" smtClean="0"/>
              <a:t>счетного </a:t>
            </a:r>
            <a:r>
              <a:rPr lang="ru-RU" dirty="0"/>
              <a:t>суда Австрии, Конституция которой предусматривает 2 </a:t>
            </a:r>
            <a:r>
              <a:rPr lang="ru-RU" dirty="0" smtClean="0"/>
              <a:t>уровня </a:t>
            </a:r>
            <a:r>
              <a:rPr lang="ru-RU" dirty="0"/>
              <a:t>контрольной деятельности Счетного суда, </a:t>
            </a:r>
            <a:r>
              <a:rPr lang="ru-RU" dirty="0" smtClean="0"/>
              <a:t>отражающих </a:t>
            </a:r>
            <a:r>
              <a:rPr lang="ru-RU" dirty="0"/>
              <a:t>специфику федерального устройства государства. По </a:t>
            </a:r>
            <a:r>
              <a:rPr lang="ru-RU" dirty="0" smtClean="0"/>
              <a:t>вопросам </a:t>
            </a:r>
            <a:r>
              <a:rPr lang="ru-RU" dirty="0"/>
              <a:t>финансовой деятельности Федерации Счетный суд </a:t>
            </a:r>
            <a:r>
              <a:rPr lang="ru-RU" dirty="0" smtClean="0"/>
              <a:t>выступает </a:t>
            </a:r>
            <a:r>
              <a:rPr lang="ru-RU" dirty="0"/>
              <a:t>в качестве органа Национального Совета (одной из </a:t>
            </a:r>
            <a:r>
              <a:rPr lang="ru-RU" dirty="0" smtClean="0"/>
              <a:t>палат </a:t>
            </a:r>
            <a:r>
              <a:rPr lang="ru-RU" dirty="0"/>
              <a:t>Федерального парламента), а по вопросам финансовой </a:t>
            </a:r>
            <a:r>
              <a:rPr lang="ru-RU" dirty="0" smtClean="0"/>
              <a:t>деятельности </a:t>
            </a:r>
            <a:r>
              <a:rPr lang="ru-RU" dirty="0"/>
              <a:t>земель — в качестве органа соответствующего </a:t>
            </a:r>
            <a:r>
              <a:rPr lang="ru-RU" dirty="0" smtClean="0"/>
              <a:t>Ландтага </a:t>
            </a:r>
            <a:r>
              <a:rPr lang="ru-RU" dirty="0"/>
              <a:t>— законодательного органа земель.</a:t>
            </a:r>
          </a:p>
        </p:txBody>
      </p:sp>
    </p:spTree>
    <p:extLst>
      <p:ext uri="{BB962C8B-B14F-4D97-AF65-F5344CB8AC3E}">
        <p14:creationId xmlns:p14="http://schemas.microsoft.com/office/powerpoint/2010/main" val="1218550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95536" y="404664"/>
            <a:ext cx="8624639" cy="1012974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</a:pPr>
            <a:r>
              <a:rPr lang="ru-RU" sz="2400" dirty="0"/>
              <a:t>При формировании Счетных палат выделяют 3 основные модели: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018471"/>
              </p:ext>
            </p:extLst>
          </p:nvPr>
        </p:nvGraphicFramePr>
        <p:xfrm>
          <a:off x="467544" y="1052736"/>
          <a:ext cx="8048575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32347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1" y="836712"/>
            <a:ext cx="7848872" cy="5289451"/>
          </a:xfrm>
        </p:spPr>
        <p:txBody>
          <a:bodyPr/>
          <a:lstStyle/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Высоким  авторитетом  на  национальном  и  международным  уровнях  пользуется  деятельность  Федеральной  счетной   палаты  и  земельных  счетных  палат  Германии. </a:t>
            </a:r>
            <a:endParaRPr lang="en-US" dirty="0" smtClean="0">
              <a:latin typeface="Times New Roman"/>
              <a:ea typeface="Times New Roman"/>
            </a:endParaRPr>
          </a:p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>
                <a:latin typeface="Times New Roman"/>
                <a:ea typeface="Times New Roman"/>
              </a:rPr>
              <a:t>Положение  </a:t>
            </a:r>
            <a:r>
              <a:rPr lang="ru-RU" dirty="0">
                <a:latin typeface="Times New Roman"/>
                <a:ea typeface="Times New Roman"/>
              </a:rPr>
              <a:t>и  место  Федеральной  счетной  палаты  в  системе  органов  государственной  власти  определено  знаком  о  Федеральной  счетной  палате.  Она  стоит  между  парламентом  и   помощником  по  отношению  к  обоим  высшим  органам  государственной  власти.  Федеральная  счетная  палата  является  независимым  органам  финансового  контроля  и  отвечает  только  перед  законом.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468000">
              <a:spcBef>
                <a:spcPts val="0"/>
              </a:spcBef>
              <a:spcAft>
                <a:spcPts val="0"/>
              </a:spcAft>
            </a:pPr>
            <a:endParaRPr lang="ru-RU" dirty="0"/>
          </a:p>
        </p:txBody>
      </p:sp>
      <p:pic>
        <p:nvPicPr>
          <p:cNvPr id="1026" name="Picture 2" descr="C:\Users\User\Desktop\загруженное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5013176"/>
            <a:ext cx="2752725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884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3" y="188640"/>
            <a:ext cx="5400601" cy="5937523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          Для </a:t>
            </a:r>
            <a:r>
              <a:rPr lang="ru-RU" dirty="0"/>
              <a:t>изучения и распространения опыта в контрольной </a:t>
            </a:r>
            <a:r>
              <a:rPr lang="ru-RU" dirty="0" smtClean="0"/>
              <a:t>практике </a:t>
            </a:r>
            <a:r>
              <a:rPr lang="ru-RU" dirty="0"/>
              <a:t>зарубежных стран в 1953 г. была создана </a:t>
            </a:r>
            <a:r>
              <a:rPr lang="ru-RU" dirty="0" smtClean="0"/>
              <a:t>неправительственная </a:t>
            </a:r>
            <a:r>
              <a:rPr lang="ru-RU" dirty="0"/>
              <a:t>ассоциация - </a:t>
            </a:r>
            <a:r>
              <a:rPr lang="ru-RU" b="1" dirty="0"/>
              <a:t>Международная организация </a:t>
            </a:r>
            <a:r>
              <a:rPr lang="ru-RU" b="1" dirty="0" smtClean="0"/>
              <a:t>высших </a:t>
            </a:r>
            <a:r>
              <a:rPr lang="ru-RU" b="1" dirty="0"/>
              <a:t>контрольных (аудиторских) органов </a:t>
            </a:r>
            <a:r>
              <a:rPr lang="ru-RU" dirty="0"/>
              <a:t>(INTOSAI). 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Секретариат этой организации находится в Вене.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настоя­щее </a:t>
            </a:r>
            <a:r>
              <a:rPr lang="ru-RU" dirty="0"/>
              <a:t>время в нее входят контрольные органы около 180 стран </a:t>
            </a:r>
            <a:r>
              <a:rPr lang="ru-RU" dirty="0" smtClean="0"/>
              <a:t>мира</a:t>
            </a:r>
            <a:r>
              <a:rPr lang="ru-RU" dirty="0"/>
              <a:t>, которые разделены на семь региональных групп. </a:t>
            </a:r>
            <a:r>
              <a:rPr lang="ru-RU" dirty="0" smtClean="0"/>
              <a:t>Рес­публика </a:t>
            </a:r>
            <a:r>
              <a:rPr lang="ru-RU" dirty="0"/>
              <a:t>Казахстан с 1992 г. входит в состав Европейской </a:t>
            </a:r>
            <a:r>
              <a:rPr lang="ru-RU" dirty="0" smtClean="0"/>
              <a:t>организации </a:t>
            </a:r>
            <a:r>
              <a:rPr lang="ru-RU" dirty="0"/>
              <a:t>(EHROSAI).</a:t>
            </a:r>
          </a:p>
        </p:txBody>
      </p:sp>
      <p:pic>
        <p:nvPicPr>
          <p:cNvPr id="3074" name="Picture 2" descr="C:\Users\User\Desktop\Finansovyi-kontro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836712"/>
            <a:ext cx="3345904" cy="418238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0098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332656"/>
            <a:ext cx="8768655" cy="5793507"/>
          </a:xfrm>
        </p:spPr>
        <p:txBody>
          <a:bodyPr/>
          <a:lstStyle/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>
                <a:latin typeface="Times New Roman"/>
                <a:ea typeface="Times New Roman"/>
              </a:rPr>
              <a:t>              </a:t>
            </a:r>
            <a:r>
              <a:rPr lang="ru-RU" sz="2200" dirty="0" smtClean="0">
                <a:latin typeface="Times New Roman"/>
                <a:ea typeface="Times New Roman"/>
              </a:rPr>
              <a:t>В  </a:t>
            </a:r>
            <a:r>
              <a:rPr lang="ru-RU" sz="2200" dirty="0">
                <a:latin typeface="Times New Roman"/>
                <a:ea typeface="Times New Roman"/>
              </a:rPr>
              <a:t>деятельности  современной  федеральной  счетной  палаты  следует  выделить  следующие  </a:t>
            </a:r>
            <a:r>
              <a:rPr lang="ru-RU" sz="2200" dirty="0" smtClean="0">
                <a:latin typeface="Times New Roman"/>
                <a:ea typeface="Times New Roman"/>
              </a:rPr>
              <a:t>особенности.</a:t>
            </a:r>
            <a:endParaRPr lang="en-US" sz="2200" dirty="0" smtClean="0">
              <a:latin typeface="Times New Roman"/>
              <a:ea typeface="Times New Roman"/>
            </a:endParaRPr>
          </a:p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dirty="0">
                <a:latin typeface="Times New Roman"/>
                <a:ea typeface="Times New Roman"/>
              </a:rPr>
              <a:t> </a:t>
            </a:r>
            <a:r>
              <a:rPr lang="ru-RU" sz="2200" dirty="0" smtClean="0">
                <a:latin typeface="Times New Roman"/>
                <a:ea typeface="Times New Roman"/>
              </a:rPr>
              <a:t>Федеральная  </a:t>
            </a:r>
            <a:r>
              <a:rPr lang="ru-RU" sz="2200" dirty="0">
                <a:latin typeface="Times New Roman"/>
                <a:ea typeface="Times New Roman"/>
              </a:rPr>
              <a:t>счетная  палата  не  облегчена  исполнительной  властью.  </a:t>
            </a:r>
            <a:r>
              <a:rPr lang="ru-RU" sz="2200" dirty="0" smtClean="0">
                <a:latin typeface="Times New Roman"/>
                <a:ea typeface="Times New Roman"/>
              </a:rPr>
              <a:t>Федеральная  </a:t>
            </a:r>
            <a:r>
              <a:rPr lang="ru-RU" sz="2200" dirty="0">
                <a:latin typeface="Times New Roman"/>
                <a:ea typeface="Times New Roman"/>
              </a:rPr>
              <a:t>счетная  палата  убеждает  силой  своих  аргументов.  Реализуя  ее  предложения,  высказанные  в  примечаниях,  парламент,  в  частности  его  бюджетная  комиссия  и  соответствующая  подкомиссия,  заботится  о  том,  чтобы  из  них  были  сделаны  необходимые  выводы. </a:t>
            </a:r>
            <a:endParaRPr lang="en-US" sz="2200" dirty="0" smtClean="0">
              <a:latin typeface="Times New Roman"/>
              <a:ea typeface="Times New Roman"/>
            </a:endParaRPr>
          </a:p>
          <a:p>
            <a:pPr marL="0" indent="468000" algn="just">
              <a:spcBef>
                <a:spcPts val="0"/>
              </a:spcBef>
              <a:spcAft>
                <a:spcPts val="0"/>
              </a:spcAft>
            </a:pPr>
            <a:r>
              <a:rPr lang="ru-RU" sz="2200" dirty="0" smtClean="0">
                <a:latin typeface="Times New Roman"/>
                <a:ea typeface="Times New Roman"/>
              </a:rPr>
              <a:t> </a:t>
            </a:r>
            <a:r>
              <a:rPr lang="ru-RU" sz="2200" dirty="0">
                <a:latin typeface="Times New Roman"/>
                <a:ea typeface="Times New Roman"/>
              </a:rPr>
              <a:t>До  настоящего  времени  эти  комиссии  после  подробного  обсуждения  с  участием  членов  федеральной  счетной  палаты  более  чем  в  90 %  случаев  использовали  сведение,  полученные  в  ходе  ревизии.  В  комиссии по  ревизии  счетов  администрация  должна  отвечать  за  свои  неисправленные  действия :  как  правило,  перед  комиссией  отчитываются  также  министры,  заместители  министерств  или  другие  служащие  политического  аппарата.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38834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1" y="188640"/>
            <a:ext cx="8280920" cy="5937523"/>
          </a:xfrm>
        </p:spPr>
        <p:txBody>
          <a:bodyPr/>
          <a:lstStyle/>
          <a:p>
            <a:pPr marL="0" indent="468000" algn="just">
              <a:spcBef>
                <a:spcPts val="0"/>
              </a:spcBef>
              <a:spcAft>
                <a:spcPts val="0"/>
              </a:spcAft>
            </a:pPr>
            <a:r>
              <a:rPr lang="ru-RU" sz="2200" dirty="0">
                <a:latin typeface="Times New Roman"/>
                <a:ea typeface="Times New Roman"/>
              </a:rPr>
              <a:t> Федеральная  счетная  палата  стимулирует  мышление  администрации.  Результат  своей  ревизии  федеральная  счетная  палата  обобщает  в  ревизионных  сообщениях.  Она  направляет  их  со  своими  рекомендациями  ревизуемому  учреждению.  В  большинстве  случаев  администрация  использует  ее  предложения.  Поэтому  отчеты  парламенту  отражают  лишь  незначительную  часть  результатов  работы  палаты</a:t>
            </a:r>
            <a:r>
              <a:rPr lang="ru-RU" sz="2200" dirty="0" smtClean="0">
                <a:latin typeface="Times New Roman"/>
                <a:ea typeface="Times New Roman"/>
              </a:rPr>
              <a:t>.</a:t>
            </a:r>
            <a:endParaRPr lang="ru-RU" sz="2200" dirty="0">
              <a:latin typeface="Times New Roman"/>
              <a:ea typeface="Times New Roman"/>
            </a:endParaRPr>
          </a:p>
          <a:p>
            <a:pPr marL="0" indent="468000" algn="just">
              <a:spcBef>
                <a:spcPts val="0"/>
              </a:spcBef>
              <a:spcAft>
                <a:spcPts val="0"/>
              </a:spcAft>
            </a:pPr>
            <a:r>
              <a:rPr lang="ru-RU" sz="2200" dirty="0">
                <a:latin typeface="Times New Roman"/>
                <a:ea typeface="Times New Roman"/>
              </a:rPr>
              <a:t> Критерии  ревизии – правильность  и  экономичность.  Проводя  ревизию  на  правильность  ведения  счетов,  федеральная  счетная  палата  следит  за  соблюдением  законов,  бюджета  и  административных  предписаний.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</a:pPr>
            <a:r>
              <a:rPr lang="ru-RU" sz="2200" dirty="0">
                <a:latin typeface="Times New Roman"/>
                <a:ea typeface="Times New Roman"/>
              </a:rPr>
              <a:t> При  ревизии  экономическую  эффективность  она  изучает  соотношение  издержек  и  достигнутого  эффекта.  Федеральная  счетная  палата  должна  обращать  особое  внимание  на  расходы  по  содержанию  персонала  и  на  качество  выполнения  заданий.  Растущие  значение – особенно  при  контроле  программ  и  других  крупных  проектов  приобретает  вопрос  о  том,  достигнута  ли  в  действительности  поставленная  цель (контроль  успеха). 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35620187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552631" cy="1143000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</a:pPr>
            <a:r>
              <a:rPr lang="ru-RU" dirty="0">
                <a:latin typeface="Times New Roman"/>
                <a:ea typeface="Times New Roman"/>
              </a:rPr>
              <a:t>Направления  деятельности  федеральной  счетной  палаты.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84784"/>
            <a:ext cx="8696647" cy="4641379"/>
          </a:xfrm>
        </p:spPr>
        <p:txBody>
          <a:bodyPr/>
          <a:lstStyle/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Федеральная  счетная  палата  контролирует: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-бюджетное  финансирование  и  управление  экономикой  федерации,  ее  особые  имущества  (например,  федеральные  железные  дороги,  федеральные  ведомство  связи)  и  предприятия :  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-юридических  лиц  федерального  уровня  в  рамках  публичного  права  (например,  федеральное  ведомство  труда),  включая  государственные  предприятие :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-федеральные  и  земельные  организации  социального  страхования ,  если  они  получают  государственные  дотации  или  защищенные  гарантийными  обязательствами  федерации :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4680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-деятельность  федерации  на  предприятиях  с  частноправовым  статусам.</a:t>
            </a:r>
            <a:endParaRPr lang="ru-RU" sz="3600" dirty="0">
              <a:latin typeface="Times New Roman"/>
              <a:ea typeface="Times New Roman"/>
            </a:endParaRPr>
          </a:p>
          <a:p>
            <a:pPr marL="0" indent="468000">
              <a:spcBef>
                <a:spcPts val="0"/>
              </a:spcBef>
              <a:spcAft>
                <a:spcPts val="0"/>
              </a:spcAf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40611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5656" y="980728"/>
            <a:ext cx="7526425" cy="5073427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 последние годы в развитых странах с рыночной </a:t>
            </a:r>
            <a:r>
              <a:rPr lang="ru-RU" dirty="0" smtClean="0"/>
              <a:t>экономикой </a:t>
            </a:r>
            <a:r>
              <a:rPr lang="ru-RU" dirty="0"/>
              <a:t>повсеместно внедряется новый вид финансового </a:t>
            </a:r>
            <a:r>
              <a:rPr lang="ru-RU" dirty="0" smtClean="0"/>
              <a:t>контроля</a:t>
            </a:r>
            <a:r>
              <a:rPr lang="ru-RU" dirty="0"/>
              <a:t>, который зародился в Швеции в 60-х годах XX в. </a:t>
            </a:r>
            <a:r>
              <a:rPr lang="ru-RU" dirty="0" smtClean="0"/>
              <a:t>и называется контролем эффективности.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Суть его в том, что формальная законность и </a:t>
            </a:r>
            <a:r>
              <a:rPr lang="ru-RU" dirty="0" smtClean="0"/>
              <a:t>бухгалтер­ская </a:t>
            </a:r>
            <a:r>
              <a:rPr lang="ru-RU" dirty="0"/>
              <a:t>точность являются не конечной целью, а </a:t>
            </a:r>
            <a:r>
              <a:rPr lang="ru-RU" dirty="0" smtClean="0"/>
              <a:t>лишь началом контроля</a:t>
            </a:r>
            <a:r>
              <a:rPr lang="ru-RU" dirty="0"/>
              <a:t>. Основной задачей такой проверки является </a:t>
            </a:r>
            <a:r>
              <a:rPr lang="ru-RU" dirty="0" smtClean="0"/>
              <a:t>дейс­твенность </a:t>
            </a:r>
            <a:r>
              <a:rPr lang="ru-RU" dirty="0"/>
              <a:t>и результативность контрольно-ревизионных </a:t>
            </a:r>
            <a:r>
              <a:rPr lang="ru-RU" dirty="0" smtClean="0"/>
              <a:t>ме­роприятий </a:t>
            </a:r>
            <a:r>
              <a:rPr lang="ru-RU" dirty="0"/>
              <a:t>по определению </a:t>
            </a:r>
            <a:r>
              <a:rPr lang="ru-RU" dirty="0" smtClean="0"/>
              <a:t>оптимальности </a:t>
            </a:r>
            <a:r>
              <a:rPr lang="ru-RU" dirty="0"/>
              <a:t>решений, </a:t>
            </a:r>
            <a:r>
              <a:rPr lang="ru-RU" dirty="0" smtClean="0"/>
              <a:t>при­нимаемых государственными </a:t>
            </a:r>
            <a:r>
              <a:rPr lang="ru-RU" dirty="0"/>
              <a:t>органами, и совершенных </a:t>
            </a:r>
            <a:r>
              <a:rPr lang="ru-RU" dirty="0" smtClean="0"/>
              <a:t>хозяйственных </a:t>
            </a:r>
            <a:r>
              <a:rPr lang="ru-RU" dirty="0"/>
              <a:t>операций.</a:t>
            </a:r>
          </a:p>
        </p:txBody>
      </p:sp>
      <p:pic>
        <p:nvPicPr>
          <p:cNvPr id="5" name="Picture 2" descr="C:\Users\User\Desktop\control_podradchik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" y="0"/>
            <a:ext cx="21336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16255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47664" y="908720"/>
            <a:ext cx="7344815" cy="5289451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Те из них, которые результативны (прибыльны и внешне </a:t>
            </a:r>
            <a:r>
              <a:rPr lang="ru-RU" dirty="0" smtClean="0"/>
              <a:t>выгодны</a:t>
            </a:r>
            <a:r>
              <a:rPr lang="ru-RU" dirty="0"/>
              <a:t>), но не действенны, т.е. не отвечают </a:t>
            </a:r>
            <a:r>
              <a:rPr lang="ru-RU" dirty="0" smtClean="0"/>
              <a:t>требованиям достижения </a:t>
            </a:r>
            <a:r>
              <a:rPr lang="ru-RU" dirty="0"/>
              <a:t>социально-политических целей данного </a:t>
            </a:r>
            <a:r>
              <a:rPr lang="ru-RU" dirty="0" smtClean="0"/>
              <a:t>госу­дарства</a:t>
            </a:r>
            <a:r>
              <a:rPr lang="ru-RU" dirty="0"/>
              <a:t>, контролем осуждаются. Шведские ученые — авторы </a:t>
            </a:r>
            <a:r>
              <a:rPr lang="ru-RU" dirty="0" smtClean="0"/>
              <a:t>модели </a:t>
            </a:r>
            <a:r>
              <a:rPr lang="ru-RU" dirty="0"/>
              <a:t>контроля эффективности — определили 54 вопроса, </a:t>
            </a:r>
            <a:r>
              <a:rPr lang="ru-RU" dirty="0" smtClean="0"/>
              <a:t>посредством </a:t>
            </a:r>
            <a:r>
              <a:rPr lang="ru-RU" dirty="0"/>
              <a:t>которых оценивается его </a:t>
            </a:r>
            <a:r>
              <a:rPr lang="ru-RU" dirty="0" smtClean="0"/>
              <a:t>действенность.</a:t>
            </a:r>
          </a:p>
          <a:p>
            <a:pPr marL="0" lvl="0" indent="468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None/>
            </a:pPr>
            <a:r>
              <a:rPr lang="ru-RU" dirty="0">
                <a:solidFill>
                  <a:srgbClr val="FFFFFF"/>
                </a:solidFill>
              </a:rPr>
              <a:t>Традиционные методы контроля в развитых странах все в большей степени дополняются новыми инструментами, как «программная оценка», «ориентация на конечные результа­ты», принцип «</a:t>
            </a:r>
            <a:r>
              <a:rPr lang="ru-RU" dirty="0" err="1">
                <a:solidFill>
                  <a:srgbClr val="FFFFFF"/>
                </a:solidFill>
              </a:rPr>
              <a:t>Сансет</a:t>
            </a:r>
            <a:r>
              <a:rPr lang="ru-RU" dirty="0">
                <a:solidFill>
                  <a:srgbClr val="FFFFFF"/>
                </a:solidFill>
              </a:rPr>
              <a:t>» и др.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endParaRPr lang="ru-RU" dirty="0"/>
          </a:p>
        </p:txBody>
      </p:sp>
      <p:pic>
        <p:nvPicPr>
          <p:cNvPr id="4" name="Picture 2" descr="C:\Users\User\Desktop\control_podradchik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" y="0"/>
            <a:ext cx="21336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9874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5040" y="908720"/>
            <a:ext cx="7355135" cy="5217443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Суть </a:t>
            </a:r>
            <a:r>
              <a:rPr lang="ru-RU" dirty="0"/>
              <a:t>программной оценки состоит в том, что в </a:t>
            </a:r>
            <a:r>
              <a:rPr lang="ru-RU" dirty="0" smtClean="0"/>
              <a:t>ведомственную </a:t>
            </a:r>
            <a:r>
              <a:rPr lang="ru-RU" dirty="0"/>
              <a:t>систему управления встраивается механизм, </a:t>
            </a:r>
            <a:r>
              <a:rPr lang="ru-RU" dirty="0" smtClean="0"/>
              <a:t>позво­ляющий </a:t>
            </a:r>
            <a:r>
              <a:rPr lang="ru-RU" dirty="0"/>
              <a:t>на регулярной основе осуществлять: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а) слежение за ходом реализации программы;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б) своевременно выявлять «узкие места» и реагировать </a:t>
            </a:r>
            <a:r>
              <a:rPr lang="ru-RU" dirty="0" smtClean="0"/>
              <a:t>на </a:t>
            </a:r>
            <a:r>
              <a:rPr lang="ru-RU" dirty="0"/>
              <a:t>них;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в) контролировать соблюдение графиков выполнения </a:t>
            </a:r>
            <a:r>
              <a:rPr lang="ru-RU" dirty="0" smtClean="0"/>
              <a:t>отдельных </a:t>
            </a:r>
            <a:r>
              <a:rPr lang="ru-RU" dirty="0"/>
              <a:t>этапов работ;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г) сравнивать достигнутые результаты с ожидаемыми;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д) соизмерять результаты с затраченными ресурсами, </a:t>
            </a:r>
            <a:r>
              <a:rPr lang="ru-RU" dirty="0" smtClean="0"/>
              <a:t>оп­ределяя </a:t>
            </a:r>
            <a:r>
              <a:rPr lang="ru-RU" dirty="0"/>
              <a:t>тем самым фактическую эффективность </a:t>
            </a:r>
            <a:r>
              <a:rPr lang="ru-RU" dirty="0" smtClean="0"/>
              <a:t>программы</a:t>
            </a:r>
            <a:r>
              <a:rPr lang="ru-RU" dirty="0"/>
              <a:t>.</a:t>
            </a:r>
          </a:p>
        </p:txBody>
      </p:sp>
      <p:pic>
        <p:nvPicPr>
          <p:cNvPr id="8194" name="Picture 2" descr="C:\Users\User\Desktop\control_podradchikov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3" y="0"/>
            <a:ext cx="2133600" cy="14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9551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76672"/>
            <a:ext cx="8192591" cy="5577483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Известно, что в штате Колорадо (США) в течение года </a:t>
            </a:r>
            <a:r>
              <a:rPr lang="ru-RU" dirty="0" smtClean="0"/>
              <a:t>были </a:t>
            </a:r>
            <a:r>
              <a:rPr lang="ru-RU" dirty="0"/>
              <a:t>подвергнуты проверке 13 из </a:t>
            </a:r>
            <a:r>
              <a:rPr lang="ru-RU" dirty="0" smtClean="0"/>
              <a:t>43 правительственных органов</a:t>
            </a:r>
            <a:r>
              <a:rPr lang="ru-RU" dirty="0"/>
              <a:t>, в результате 3 ведомства были ликвидированы, </a:t>
            </a:r>
            <a:r>
              <a:rPr lang="ru-RU" dirty="0" smtClean="0"/>
              <a:t>2— </a:t>
            </a:r>
            <a:r>
              <a:rPr lang="ru-RU" dirty="0"/>
              <a:t>объединены, полномочия 3 продлены в полном объеме, а </a:t>
            </a:r>
            <a:r>
              <a:rPr lang="ru-RU" dirty="0" smtClean="0"/>
              <a:t>вопрос </a:t>
            </a:r>
            <a:r>
              <a:rPr lang="ru-RU" dirty="0"/>
              <a:t>о существовании 5 других организаций оставлен </a:t>
            </a:r>
            <a:r>
              <a:rPr lang="ru-RU" dirty="0" smtClean="0"/>
              <a:t>от­крытым </a:t>
            </a:r>
            <a:r>
              <a:rPr lang="ru-RU" dirty="0"/>
              <a:t>до завершения более детальной проверки.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Во многих развитых странах при органах госконтроля </a:t>
            </a:r>
            <a:r>
              <a:rPr lang="ru-RU" dirty="0" smtClean="0"/>
              <a:t>со­зданы </a:t>
            </a:r>
            <a:r>
              <a:rPr lang="ru-RU" dirty="0"/>
              <a:t>свои научно-исследовательские центры. Они изучают </a:t>
            </a:r>
            <a:r>
              <a:rPr lang="ru-RU" dirty="0" smtClean="0"/>
              <a:t>дело </a:t>
            </a:r>
            <a:r>
              <a:rPr lang="ru-RU" dirty="0"/>
              <a:t>контроля в своей стране и за рубежом, разрабатывают </a:t>
            </a:r>
            <a:r>
              <a:rPr lang="ru-RU" dirty="0" smtClean="0"/>
              <a:t>предложения </a:t>
            </a:r>
            <a:r>
              <a:rPr lang="ru-RU" dirty="0"/>
              <a:t>по усовершенствованию контрольной </a:t>
            </a:r>
            <a:r>
              <a:rPr lang="ru-RU" dirty="0" smtClean="0"/>
              <a:t>деятель­ности</a:t>
            </a:r>
            <a:r>
              <a:rPr lang="ru-RU" dirty="0"/>
              <a:t>. Например, в Канаде создан Институт исследований по </a:t>
            </a:r>
            <a:r>
              <a:rPr lang="ru-RU" dirty="0" smtClean="0"/>
              <a:t>контролю </a:t>
            </a:r>
            <a:r>
              <a:rPr lang="ru-RU" dirty="0"/>
              <a:t>эффективности, в США — </a:t>
            </a:r>
            <a:r>
              <a:rPr lang="ru-RU" dirty="0" smtClean="0"/>
              <a:t>Контрольно-исследовательский </a:t>
            </a:r>
            <a:r>
              <a:rPr lang="ru-RU" dirty="0"/>
              <a:t>институт.</a:t>
            </a:r>
          </a:p>
        </p:txBody>
      </p:sp>
    </p:spTree>
    <p:extLst>
      <p:ext uri="{BB962C8B-B14F-4D97-AF65-F5344CB8AC3E}">
        <p14:creationId xmlns:p14="http://schemas.microsoft.com/office/powerpoint/2010/main" val="8475897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1" y="764704"/>
            <a:ext cx="8280920" cy="5361459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 связи с тем, что контроль эффективности </a:t>
            </a:r>
            <a:r>
              <a:rPr lang="ru-RU" dirty="0" smtClean="0"/>
              <a:t>предусматри­вает </a:t>
            </a:r>
            <a:r>
              <a:rPr lang="ru-RU" dirty="0"/>
              <a:t>анализ значительного количества данных о деятельности </a:t>
            </a:r>
            <a:r>
              <a:rPr lang="ru-RU" dirty="0" smtClean="0"/>
              <a:t>правительств </a:t>
            </a:r>
            <a:r>
              <a:rPr lang="ru-RU" dirty="0"/>
              <a:t>и министерств, в контрольных органах созданы </a:t>
            </a:r>
            <a:r>
              <a:rPr lang="ru-RU" dirty="0" smtClean="0"/>
              <a:t>управления </a:t>
            </a:r>
            <a:r>
              <a:rPr lang="ru-RU" dirty="0"/>
              <a:t>информацией, а также существуют специальные </a:t>
            </a:r>
            <a:r>
              <a:rPr lang="ru-RU" dirty="0" smtClean="0"/>
              <a:t>министерства </a:t>
            </a:r>
            <a:r>
              <a:rPr lang="ru-RU" dirty="0"/>
              <a:t>по сбору, обработке и предоставлению </a:t>
            </a:r>
            <a:r>
              <a:rPr lang="ru-RU" dirty="0" smtClean="0"/>
              <a:t>финан­сово-экономической </a:t>
            </a:r>
            <a:r>
              <a:rPr lang="ru-RU" dirty="0"/>
              <a:t>информации.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В зарубежных странах предъявляются очень высокие </a:t>
            </a:r>
            <a:r>
              <a:rPr lang="ru-RU" dirty="0" smtClean="0"/>
              <a:t>требования </a:t>
            </a:r>
            <a:r>
              <a:rPr lang="ru-RU" dirty="0"/>
              <a:t>к кадрам контрольно-ревизионных органов. </a:t>
            </a:r>
            <a:r>
              <a:rPr lang="ru-RU" dirty="0" smtClean="0"/>
              <a:t>Фор­мирование </a:t>
            </a:r>
            <a:r>
              <a:rPr lang="ru-RU" dirty="0"/>
              <a:t>их аппарата осуществляется в основном за счет </a:t>
            </a:r>
            <a:r>
              <a:rPr lang="ru-RU" dirty="0" smtClean="0"/>
              <a:t>специалистов </a:t>
            </a:r>
            <a:r>
              <a:rPr lang="ru-RU" dirty="0"/>
              <a:t>высшей категории и научных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3023046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5" y="980728"/>
            <a:ext cx="7992888" cy="5145435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Немаловажную роль INTOSAI играет в разработке и </a:t>
            </a:r>
            <a:r>
              <a:rPr lang="ru-RU" dirty="0" smtClean="0"/>
              <a:t>утверждении </a:t>
            </a:r>
            <a:r>
              <a:rPr lang="ru-RU" dirty="0"/>
              <a:t>Международных стандартов финансового </a:t>
            </a:r>
            <a:r>
              <a:rPr lang="ru-RU" dirty="0" smtClean="0"/>
              <a:t>контро­ля</a:t>
            </a:r>
            <a:r>
              <a:rPr lang="ru-RU" dirty="0"/>
              <a:t>. Наибольшее практическое применение приобрели </a:t>
            </a:r>
            <a:r>
              <a:rPr lang="ru-RU" dirty="0" smtClean="0"/>
              <a:t>стан­дарты</a:t>
            </a:r>
            <a:r>
              <a:rPr lang="ru-RU" dirty="0"/>
              <a:t>, разработанные в 1992 г. и дополненные в 1995 г. В их </a:t>
            </a:r>
            <a:r>
              <a:rPr lang="ru-RU" dirty="0" smtClean="0"/>
              <a:t>основу </a:t>
            </a:r>
            <a:r>
              <a:rPr lang="ru-RU" dirty="0"/>
              <a:t>заложены принципы </a:t>
            </a:r>
            <a:r>
              <a:rPr lang="ru-RU" dirty="0" err="1"/>
              <a:t>Лимской</a:t>
            </a:r>
            <a:r>
              <a:rPr lang="ru-RU" dirty="0"/>
              <a:t> декларации, принятой с </a:t>
            </a:r>
            <a:r>
              <a:rPr lang="ru-RU" dirty="0" smtClean="0"/>
              <a:t>1977 </a:t>
            </a:r>
            <a:r>
              <a:rPr lang="ru-RU" dirty="0"/>
              <a:t>г. Рассматриваемая декларация стала своего рода </a:t>
            </a:r>
            <a:r>
              <a:rPr lang="ru-RU" b="1" dirty="0"/>
              <a:t>«</a:t>
            </a:r>
            <a:r>
              <a:rPr lang="ru-RU" b="1" dirty="0" smtClean="0"/>
              <a:t>Вели­кой </a:t>
            </a:r>
            <a:r>
              <a:rPr lang="ru-RU" b="1" dirty="0"/>
              <a:t>хартией» </a:t>
            </a:r>
            <a:r>
              <a:rPr lang="ru-RU" dirty="0"/>
              <a:t>в сфере государственной </a:t>
            </a:r>
            <a:r>
              <a:rPr lang="ru-RU" dirty="0" smtClean="0"/>
              <a:t>финансово-контроль­ной </a:t>
            </a:r>
            <a:r>
              <a:rPr lang="ru-RU" dirty="0"/>
              <a:t>и оценочной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2765201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1383317"/>
              </p:ext>
            </p:extLst>
          </p:nvPr>
        </p:nvGraphicFramePr>
        <p:xfrm>
          <a:off x="827584" y="764704"/>
          <a:ext cx="7560840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79447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64704"/>
            <a:ext cx="8336607" cy="4525963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b="1" dirty="0">
                <a:solidFill>
                  <a:srgbClr val="FF0000"/>
                </a:solidFill>
              </a:rPr>
              <a:t>Аудит</a:t>
            </a:r>
            <a:r>
              <a:rPr lang="ru-RU" dirty="0"/>
              <a:t> — сравнительно новое в нашей стране направление </a:t>
            </a:r>
            <a:r>
              <a:rPr lang="ru-RU" dirty="0" smtClean="0"/>
              <a:t>независимого </a:t>
            </a:r>
            <a:r>
              <a:rPr lang="ru-RU" dirty="0"/>
              <a:t>финансового контроля деятельности </a:t>
            </a:r>
            <a:r>
              <a:rPr lang="ru-RU" dirty="0" smtClean="0"/>
              <a:t>акционер­ных </a:t>
            </a:r>
            <a:r>
              <a:rPr lang="ru-RU" dirty="0"/>
              <a:t>обществ, товариществ и прочих хозяйствующих </a:t>
            </a:r>
            <a:r>
              <a:rPr lang="ru-RU" dirty="0" smtClean="0"/>
              <a:t>субъектов.</a:t>
            </a:r>
            <a:endParaRPr lang="en-US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Аудиторский контроль широко применяется в мировой </a:t>
            </a:r>
            <a:r>
              <a:rPr lang="ru-RU" dirty="0" smtClean="0"/>
              <a:t>практике</a:t>
            </a:r>
            <a:r>
              <a:rPr lang="ru-RU" dirty="0"/>
              <a:t>. Основная предпосылка такого рода контроля — </a:t>
            </a:r>
            <a:r>
              <a:rPr lang="ru-RU" dirty="0" smtClean="0"/>
              <a:t>вза­имная </a:t>
            </a:r>
            <a:r>
              <a:rPr lang="ru-RU" dirty="0"/>
              <a:t>заинтересованность предприятий в лице их владельцев </a:t>
            </a:r>
            <a:r>
              <a:rPr lang="ru-RU" dirty="0" smtClean="0"/>
              <a:t>(</a:t>
            </a:r>
            <a:r>
              <a:rPr lang="ru-RU" dirty="0"/>
              <a:t>акционеров), государства в лице налоговой службы и </a:t>
            </a:r>
            <a:r>
              <a:rPr lang="ru-RU" dirty="0" smtClean="0"/>
              <a:t>ау­дитора </a:t>
            </a:r>
            <a:r>
              <a:rPr lang="ru-RU" dirty="0"/>
              <a:t>в обеспечении достоверности учета и отчетности. В </a:t>
            </a:r>
            <a:r>
              <a:rPr lang="ru-RU" dirty="0" smtClean="0"/>
              <a:t>своей </a:t>
            </a:r>
            <a:r>
              <a:rPr lang="ru-RU" dirty="0"/>
              <a:t>деятельности аудитор руководствуется </a:t>
            </a:r>
            <a:r>
              <a:rPr lang="ru-RU" dirty="0" smtClean="0"/>
              <a:t>законодательс­твом</a:t>
            </a:r>
            <a:r>
              <a:rPr lang="ru-RU" dirty="0"/>
              <a:t>, этическими принципами и собственными интересами. </a:t>
            </a:r>
          </a:p>
        </p:txBody>
      </p:sp>
    </p:spTree>
    <p:extLst>
      <p:ext uri="{BB962C8B-B14F-4D97-AF65-F5344CB8AC3E}">
        <p14:creationId xmlns:p14="http://schemas.microsoft.com/office/powerpoint/2010/main" val="408369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76672"/>
            <a:ext cx="8624639" cy="5649491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Как свидетельствует международная практика, работа </a:t>
            </a:r>
            <a:r>
              <a:rPr lang="ru-RU" dirty="0" smtClean="0"/>
              <a:t>аудитора </a:t>
            </a:r>
            <a:r>
              <a:rPr lang="ru-RU" dirty="0"/>
              <a:t>должна подчиняться двум специальным </a:t>
            </a:r>
            <a:r>
              <a:rPr lang="ru-RU" dirty="0" smtClean="0"/>
              <a:t>группам нормативно-правовых </a:t>
            </a:r>
            <a:r>
              <a:rPr lang="ru-RU" dirty="0"/>
              <a:t>актов</a:t>
            </a:r>
            <a:r>
              <a:rPr lang="ru-RU" dirty="0" smtClean="0"/>
              <a:t>: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— </a:t>
            </a:r>
            <a:r>
              <a:rPr lang="ru-RU" dirty="0"/>
              <a:t>законодательным актам государства и, прежде </a:t>
            </a:r>
            <a:r>
              <a:rPr lang="ru-RU" dirty="0" smtClean="0"/>
              <a:t>всего, закону </a:t>
            </a:r>
            <a:r>
              <a:rPr lang="ru-RU" dirty="0"/>
              <a:t>об аудиторской деятельности</a:t>
            </a:r>
            <a:r>
              <a:rPr lang="ru-RU" dirty="0" smtClean="0"/>
              <a:t>;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— </a:t>
            </a:r>
            <a:r>
              <a:rPr lang="ru-RU" dirty="0"/>
              <a:t>аудиторским стандартам, этическим нормам и </a:t>
            </a:r>
            <a:r>
              <a:rPr lang="ru-RU" dirty="0" smtClean="0"/>
              <a:t>другим </a:t>
            </a:r>
            <a:r>
              <a:rPr lang="ru-RU" dirty="0" err="1" smtClean="0"/>
              <a:t>регулятивам</a:t>
            </a:r>
            <a:r>
              <a:rPr lang="ru-RU" dirty="0" smtClean="0"/>
              <a:t>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развитых странах </a:t>
            </a:r>
            <a:r>
              <a:rPr lang="ru-RU" dirty="0">
                <a:solidFill>
                  <a:srgbClr val="FF0000"/>
                </a:solidFill>
              </a:rPr>
              <a:t>независимое </a:t>
            </a:r>
            <a:r>
              <a:rPr lang="ru-RU" dirty="0" err="1">
                <a:solidFill>
                  <a:srgbClr val="FF0000"/>
                </a:solidFill>
              </a:rPr>
              <a:t>аудиторство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является </a:t>
            </a:r>
            <a:r>
              <a:rPr lang="ru-RU" dirty="0" smtClean="0"/>
              <a:t>ведущей </a:t>
            </a:r>
            <a:r>
              <a:rPr lang="ru-RU" dirty="0"/>
              <a:t>формой внешнего финансового контроля, потому 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что для многих транснациональных межотраслевых </a:t>
            </a:r>
            <a:r>
              <a:rPr lang="ru-RU" dirty="0" smtClean="0"/>
              <a:t>концер­нов</a:t>
            </a:r>
            <a:r>
              <a:rPr lang="ru-RU" dirty="0"/>
              <a:t>, ассоциаций, акционерных обществ, совместных </a:t>
            </a:r>
            <a:r>
              <a:rPr lang="ru-RU" dirty="0" smtClean="0"/>
              <a:t>пред­приятий</a:t>
            </a:r>
            <a:r>
              <a:rPr lang="ru-RU" dirty="0"/>
              <a:t>, коммерческих банков, страховых компаний, </a:t>
            </a:r>
            <a:r>
              <a:rPr lang="ru-RU" dirty="0" smtClean="0"/>
              <a:t>коопе­ративов</a:t>
            </a:r>
            <a:r>
              <a:rPr lang="ru-RU" dirty="0"/>
              <a:t>, смешанных, частных и общественных организаций </a:t>
            </a:r>
            <a:r>
              <a:rPr lang="ru-RU" dirty="0" smtClean="0"/>
              <a:t>явно </a:t>
            </a:r>
            <a:r>
              <a:rPr lang="ru-RU" dirty="0"/>
              <a:t>неприемлем ведомственный контроль.</a:t>
            </a:r>
          </a:p>
        </p:txBody>
      </p:sp>
    </p:spTree>
    <p:extLst>
      <p:ext uri="{BB962C8B-B14F-4D97-AF65-F5344CB8AC3E}">
        <p14:creationId xmlns:p14="http://schemas.microsoft.com/office/powerpoint/2010/main" val="1653802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624639" cy="5865515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</a:pPr>
            <a:r>
              <a:rPr lang="ru-RU" sz="2200" dirty="0"/>
              <a:t>В сфере макроэкономики функционирует</a:t>
            </a:r>
            <a:r>
              <a:rPr lang="ru-RU" sz="2200" dirty="0">
                <a:solidFill>
                  <a:srgbClr val="FF0000"/>
                </a:solidFill>
              </a:rPr>
              <a:t> </a:t>
            </a:r>
            <a:r>
              <a:rPr lang="ru-RU" sz="2200" b="1" dirty="0" smtClean="0">
                <a:solidFill>
                  <a:srgbClr val="FF0000"/>
                </a:solidFill>
              </a:rPr>
              <a:t>государственный </a:t>
            </a:r>
            <a:r>
              <a:rPr lang="ru-RU" sz="2200" b="1" dirty="0">
                <a:solidFill>
                  <a:srgbClr val="FF0000"/>
                </a:solidFill>
              </a:rPr>
              <a:t>финансово-экономический контроль</a:t>
            </a:r>
            <a:r>
              <a:rPr lang="ru-RU" sz="2200" dirty="0"/>
              <a:t>, который </a:t>
            </a:r>
            <a:r>
              <a:rPr lang="ru-RU" sz="2200" dirty="0" smtClean="0"/>
              <a:t>осу­ществляет </a:t>
            </a:r>
            <a:r>
              <a:rPr lang="ru-RU" sz="2200" dirty="0"/>
              <a:t>Счетная палата при Президенте или Парламенте </a:t>
            </a:r>
            <a:r>
              <a:rPr lang="ru-RU" sz="2200" dirty="0" smtClean="0"/>
              <a:t>страны</a:t>
            </a:r>
            <a:r>
              <a:rPr lang="ru-RU" sz="2200" dirty="0"/>
              <a:t>. Объектами его являются государственный бюджет, </a:t>
            </a:r>
            <a:r>
              <a:rPr lang="ru-RU" sz="2200" dirty="0" smtClean="0"/>
              <a:t>сметы </a:t>
            </a:r>
            <a:r>
              <a:rPr lang="ru-RU" sz="2200" dirty="0"/>
              <a:t>высших органов государственной исполнительной и </a:t>
            </a:r>
            <a:r>
              <a:rPr lang="ru-RU" sz="2200" dirty="0" smtClean="0"/>
              <a:t>судебной </a:t>
            </a:r>
            <a:r>
              <a:rPr lang="ru-RU" sz="2200" dirty="0"/>
              <a:t>власти, иностранные валютные кредиты и </a:t>
            </a:r>
            <a:r>
              <a:rPr lang="ru-RU" sz="2200" dirty="0" smtClean="0"/>
              <a:t>инвести­ции </a:t>
            </a:r>
            <a:r>
              <a:rPr lang="ru-RU" sz="2200" dirty="0"/>
              <a:t>в крупномасштабные программы и т.д.</a:t>
            </a:r>
          </a:p>
          <a:p>
            <a:pPr marL="0" indent="468000">
              <a:spcBef>
                <a:spcPts val="0"/>
              </a:spcBef>
              <a:spcAft>
                <a:spcPts val="0"/>
              </a:spcAft>
            </a:pPr>
            <a:r>
              <a:rPr lang="ru-RU" sz="2200" dirty="0"/>
              <a:t>На уровне микроэкономики функционирует </a:t>
            </a:r>
            <a:r>
              <a:rPr lang="ru-RU" sz="2200" b="1" dirty="0" smtClean="0">
                <a:solidFill>
                  <a:srgbClr val="FF0000"/>
                </a:solidFill>
              </a:rPr>
              <a:t>финансово</a:t>
            </a:r>
            <a:r>
              <a:rPr lang="en-US" sz="2200" b="1" dirty="0" smtClean="0">
                <a:solidFill>
                  <a:srgbClr val="FF0000"/>
                </a:solidFill>
              </a:rPr>
              <a:t>-</a:t>
            </a:r>
            <a:r>
              <a:rPr lang="ru-RU" sz="2200" b="1" dirty="0" smtClean="0">
                <a:solidFill>
                  <a:srgbClr val="FF0000"/>
                </a:solidFill>
              </a:rPr>
              <a:t>­хозяйственный </a:t>
            </a:r>
            <a:r>
              <a:rPr lang="ru-RU" sz="2200" b="1" dirty="0">
                <a:solidFill>
                  <a:srgbClr val="FF0000"/>
                </a:solidFill>
              </a:rPr>
              <a:t>контроль</a:t>
            </a:r>
            <a:r>
              <a:rPr lang="ru-RU" sz="2200" dirty="0"/>
              <a:t>, который осуществляет </a:t>
            </a:r>
            <a:r>
              <a:rPr lang="ru-RU" sz="2200" dirty="0" smtClean="0"/>
              <a:t>межведомс­твенные </a:t>
            </a:r>
            <a:r>
              <a:rPr lang="ru-RU" sz="2200" dirty="0"/>
              <a:t>органы </a:t>
            </a:r>
            <a:r>
              <a:rPr lang="ru-RU" sz="2200" dirty="0" err="1"/>
              <a:t>госфинконтроля</a:t>
            </a:r>
            <a:r>
              <a:rPr lang="ru-RU" sz="2200" dirty="0"/>
              <a:t>, контрольно-ревизионные </a:t>
            </a:r>
            <a:r>
              <a:rPr lang="ru-RU" sz="2200" dirty="0" smtClean="0"/>
              <a:t>аппараты </a:t>
            </a:r>
            <a:r>
              <a:rPr lang="ru-RU" sz="2200" dirty="0"/>
              <a:t>министерств и ведомств, корпораций и компаний, </a:t>
            </a:r>
            <a:r>
              <a:rPr lang="ru-RU" sz="2200" dirty="0" smtClean="0"/>
              <a:t>организаций </a:t>
            </a:r>
            <a:r>
              <a:rPr lang="ru-RU" sz="2200" dirty="0"/>
              <a:t>и учреждений различных форм собственности и </a:t>
            </a:r>
            <a:r>
              <a:rPr lang="ru-RU" sz="2200" dirty="0" smtClean="0"/>
              <a:t>владельцев капитала. </a:t>
            </a:r>
            <a:r>
              <a:rPr lang="ru-RU" sz="2200" b="1" u="sng" dirty="0" smtClean="0"/>
              <a:t>Цель </a:t>
            </a:r>
            <a:r>
              <a:rPr lang="ru-RU" sz="2200" b="1" u="sng" dirty="0"/>
              <a:t>финансово-хозяйственного контроля</a:t>
            </a:r>
            <a:r>
              <a:rPr lang="ru-RU" sz="2200" u="sng" dirty="0"/>
              <a:t> </a:t>
            </a:r>
            <a:r>
              <a:rPr lang="ru-RU" sz="2200" dirty="0"/>
              <a:t>— </a:t>
            </a:r>
            <a:r>
              <a:rPr lang="ru-RU" sz="2200" dirty="0" smtClean="0"/>
              <a:t>способство­вать </a:t>
            </a:r>
            <a:r>
              <a:rPr lang="ru-RU" sz="2200" dirty="0"/>
              <a:t>рациональному формированию и использованию </a:t>
            </a:r>
            <a:r>
              <a:rPr lang="ru-RU" sz="2200" dirty="0" smtClean="0"/>
              <a:t>финансовых</a:t>
            </a:r>
            <a:r>
              <a:rPr lang="ru-RU" sz="2200" dirty="0"/>
              <a:t>, материальных и трудовых ресурсов, достижению </a:t>
            </a:r>
            <a:r>
              <a:rPr lang="ru-RU" sz="2200" dirty="0" smtClean="0"/>
              <a:t>высоких </a:t>
            </a:r>
            <a:r>
              <a:rPr lang="ru-RU" sz="2200" dirty="0"/>
              <a:t>финансовых результатов и эффективности </a:t>
            </a:r>
            <a:r>
              <a:rPr lang="ru-RU" sz="2200" dirty="0" smtClean="0"/>
              <a:t>деятель­ности </a:t>
            </a:r>
            <a:r>
              <a:rPr lang="ru-RU" sz="2200" dirty="0"/>
              <a:t>хозяйствующих структур.</a:t>
            </a:r>
          </a:p>
        </p:txBody>
      </p:sp>
    </p:spTree>
    <p:extLst>
      <p:ext uri="{BB962C8B-B14F-4D97-AF65-F5344CB8AC3E}">
        <p14:creationId xmlns:p14="http://schemas.microsoft.com/office/powerpoint/2010/main" val="1445732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53994438__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4050602"/>
            <a:ext cx="3588294" cy="278092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260648"/>
            <a:ext cx="5688631" cy="5865515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200" dirty="0" smtClean="0"/>
              <a:t>В </a:t>
            </a:r>
            <a:r>
              <a:rPr lang="ru-RU" sz="2200" dirty="0"/>
              <a:t>условиях рыночной экономики </a:t>
            </a:r>
            <a:r>
              <a:rPr lang="ru-RU" sz="2200" b="1" dirty="0"/>
              <a:t>роль </a:t>
            </a:r>
            <a:r>
              <a:rPr lang="ru-RU" sz="2200" b="1" dirty="0" smtClean="0"/>
              <a:t>финансово-хозяйственного </a:t>
            </a:r>
            <a:r>
              <a:rPr lang="ru-RU" sz="2200" b="1" dirty="0"/>
              <a:t>контроля возрастает</a:t>
            </a:r>
            <a:r>
              <a:rPr lang="ru-RU" sz="2200" dirty="0"/>
              <a:t>. Во всех развитых странах </a:t>
            </a:r>
            <a:r>
              <a:rPr lang="ru-RU" sz="2200" dirty="0" smtClean="0"/>
              <a:t>об­разовалось </a:t>
            </a:r>
            <a:r>
              <a:rPr lang="ru-RU" sz="2200" dirty="0"/>
              <a:t>и успешно функционирует система финансового </a:t>
            </a:r>
            <a:r>
              <a:rPr lang="ru-RU" sz="2200" dirty="0" smtClean="0"/>
              <a:t>государственного </a:t>
            </a:r>
            <a:r>
              <a:rPr lang="ru-RU" sz="2200" dirty="0"/>
              <a:t>контроля за предпринимательской </a:t>
            </a:r>
            <a:r>
              <a:rPr lang="ru-RU" sz="2200" dirty="0" smtClean="0"/>
              <a:t>деятель­ностью</a:t>
            </a:r>
            <a:r>
              <a:rPr lang="ru-RU" sz="2200" dirty="0"/>
              <a:t>. В зависимости от специфики форм государственного </a:t>
            </a:r>
            <a:r>
              <a:rPr lang="ru-RU" sz="2200" dirty="0" smtClean="0"/>
              <a:t>устройства</a:t>
            </a:r>
            <a:r>
              <a:rPr lang="ru-RU" sz="2200" dirty="0"/>
              <a:t>, национальных традиций они организованы </a:t>
            </a:r>
            <a:r>
              <a:rPr lang="ru-RU" sz="2200" dirty="0" smtClean="0"/>
              <a:t>по-разному</a:t>
            </a:r>
            <a:r>
              <a:rPr lang="ru-RU" sz="2200" dirty="0"/>
              <a:t>. Но в то же время следует отметить, что организация </a:t>
            </a:r>
            <a:r>
              <a:rPr lang="ru-RU" sz="2200" dirty="0" smtClean="0"/>
              <a:t>и </a:t>
            </a:r>
            <a:r>
              <a:rPr lang="ru-RU" sz="2200" dirty="0"/>
              <a:t>деятельность контрольно-ревизионных служб в развитых </a:t>
            </a:r>
            <a:r>
              <a:rPr lang="ru-RU" sz="2200" dirty="0" smtClean="0"/>
              <a:t>зарубежных </a:t>
            </a:r>
            <a:r>
              <a:rPr lang="ru-RU" sz="2200" dirty="0"/>
              <a:t>странах основываются на общих принципах, </a:t>
            </a:r>
            <a:r>
              <a:rPr lang="ru-RU" sz="2200" dirty="0" smtClean="0"/>
              <a:t>выработанных </a:t>
            </a:r>
            <a:r>
              <a:rPr lang="ru-RU" sz="2200" dirty="0"/>
              <a:t>многолетним </a:t>
            </a:r>
            <a:r>
              <a:rPr lang="ru-RU" sz="2200" dirty="0" smtClean="0"/>
              <a:t>международным </a:t>
            </a:r>
            <a:r>
              <a:rPr lang="ru-RU" sz="2200" dirty="0"/>
              <a:t>опытом.</a:t>
            </a:r>
          </a:p>
        </p:txBody>
      </p:sp>
    </p:spTree>
    <p:extLst>
      <p:ext uri="{BB962C8B-B14F-4D97-AF65-F5344CB8AC3E}">
        <p14:creationId xmlns:p14="http://schemas.microsoft.com/office/powerpoint/2010/main" val="413146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692696"/>
            <a:ext cx="8424936" cy="5433467"/>
          </a:xfrm>
        </p:spPr>
        <p:txBody>
          <a:bodyPr/>
          <a:lstStyle/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Как правило, во всех странах существуют специальные </a:t>
            </a:r>
            <a:r>
              <a:rPr lang="ru-RU" dirty="0" smtClean="0"/>
              <a:t>ин­ституты </a:t>
            </a:r>
            <a:r>
              <a:rPr lang="ru-RU" dirty="0"/>
              <a:t>парламентского контроля за расходованием </a:t>
            </a:r>
            <a:r>
              <a:rPr lang="ru-RU" dirty="0" smtClean="0"/>
              <a:t>государс­твенных </a:t>
            </a:r>
            <a:r>
              <a:rPr lang="ru-RU" dirty="0"/>
              <a:t>средств.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Например</a:t>
            </a:r>
            <a:r>
              <a:rPr lang="ru-RU" dirty="0"/>
              <a:t>, в США—это Главное контрольное </a:t>
            </a:r>
            <a:r>
              <a:rPr lang="ru-RU" dirty="0" smtClean="0"/>
              <a:t>управление </a:t>
            </a:r>
            <a:r>
              <a:rPr lang="ru-RU" dirty="0"/>
              <a:t>Конгресса во главе с Генеральным контролером,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Великобритании </a:t>
            </a:r>
            <a:r>
              <a:rPr lang="ru-RU" dirty="0"/>
              <a:t>— Национальный ревизионный совет во главе </a:t>
            </a:r>
            <a:r>
              <a:rPr lang="ru-RU" dirty="0" smtClean="0"/>
              <a:t>с </a:t>
            </a:r>
            <a:r>
              <a:rPr lang="ru-RU" dirty="0"/>
              <a:t>Главным ревизором,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Канаде — Генеральный контролер,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Индии </a:t>
            </a:r>
            <a:r>
              <a:rPr lang="ru-RU" dirty="0"/>
              <a:t>— парламентские комитеты государственной </a:t>
            </a:r>
            <a:r>
              <a:rPr lang="ru-RU" dirty="0" smtClean="0"/>
              <a:t>отчетнос­ти</a:t>
            </a:r>
            <a:r>
              <a:rPr lang="ru-RU" dirty="0"/>
              <a:t>, бюджетных прогнозов, комиссии по делам </a:t>
            </a:r>
            <a:r>
              <a:rPr lang="ru-RU" dirty="0" smtClean="0"/>
              <a:t>государствен­ных </a:t>
            </a:r>
            <a:r>
              <a:rPr lang="ru-RU" dirty="0"/>
              <a:t>предприятий,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в </a:t>
            </a:r>
            <a:r>
              <a:rPr lang="ru-RU" dirty="0"/>
              <a:t>Финляндии — 5 государственных </a:t>
            </a:r>
            <a:r>
              <a:rPr lang="ru-RU" dirty="0" smtClean="0"/>
              <a:t>ревизо­ров</a:t>
            </a:r>
            <a:r>
              <a:rPr lang="ru-RU" dirty="0"/>
              <a:t>; </a:t>
            </a:r>
            <a:endParaRPr lang="ru-RU" dirty="0" smtClean="0"/>
          </a:p>
          <a:p>
            <a:pPr marL="0" indent="46800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smtClean="0"/>
              <a:t>а </a:t>
            </a:r>
            <a:r>
              <a:rPr lang="ru-RU" dirty="0"/>
              <a:t>в ФРГ, Франции, Венгрии — Счетные палаты.</a:t>
            </a:r>
          </a:p>
        </p:txBody>
      </p:sp>
    </p:spTree>
    <p:extLst>
      <p:ext uri="{BB962C8B-B14F-4D97-AF65-F5344CB8AC3E}">
        <p14:creationId xmlns:p14="http://schemas.microsoft.com/office/powerpoint/2010/main" val="284684919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heme/theme1.xml><?xml version="1.0" encoding="utf-8"?>
<a:theme xmlns:a="http://schemas.openxmlformats.org/drawingml/2006/main" name="gleboki niebieski">
  <a:themeElements>
    <a:clrScheme name="Тема Office 2">
      <a:dk1>
        <a:srgbClr val="333333"/>
      </a:dk1>
      <a:lt1>
        <a:srgbClr val="FFFFFF"/>
      </a:lt1>
      <a:dk2>
        <a:srgbClr val="006699"/>
      </a:dk2>
      <a:lt2>
        <a:srgbClr val="FFFFFF"/>
      </a:lt2>
      <a:accent1>
        <a:srgbClr val="B8E0C3"/>
      </a:accent1>
      <a:accent2>
        <a:srgbClr val="BAC6E8"/>
      </a:accent2>
      <a:accent3>
        <a:srgbClr val="AAB8CA"/>
      </a:accent3>
      <a:accent4>
        <a:srgbClr val="DADADA"/>
      </a:accent4>
      <a:accent5>
        <a:srgbClr val="D8EDDE"/>
      </a:accent5>
      <a:accent6>
        <a:srgbClr val="A8B3D2"/>
      </a:accent6>
      <a:hlink>
        <a:srgbClr val="AADAF2"/>
      </a:hlink>
      <a:folHlink>
        <a:srgbClr val="DDD5F2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5CB8E6"/>
        </a:accent1>
        <a:accent2>
          <a:srgbClr val="6ACFEB"/>
        </a:accent2>
        <a:accent3>
          <a:srgbClr val="AAB8CA"/>
        </a:accent3>
        <a:accent4>
          <a:srgbClr val="DADADA"/>
        </a:accent4>
        <a:accent5>
          <a:srgbClr val="B5D8F0"/>
        </a:accent5>
        <a:accent6>
          <a:srgbClr val="5FBBD5"/>
        </a:accent6>
        <a:hlink>
          <a:srgbClr val="9DD6F2"/>
        </a:hlink>
        <a:folHlink>
          <a:srgbClr val="AAE1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B8E0C3"/>
        </a:accent1>
        <a:accent2>
          <a:srgbClr val="BAC6E8"/>
        </a:accent2>
        <a:accent3>
          <a:srgbClr val="AAB8CA"/>
        </a:accent3>
        <a:accent4>
          <a:srgbClr val="DADADA"/>
        </a:accent4>
        <a:accent5>
          <a:srgbClr val="D8EDDE"/>
        </a:accent5>
        <a:accent6>
          <a:srgbClr val="A8B3D2"/>
        </a:accent6>
        <a:hlink>
          <a:srgbClr val="AADAF2"/>
        </a:hlink>
        <a:folHlink>
          <a:srgbClr val="DDD5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E6BBA1"/>
        </a:accent1>
        <a:accent2>
          <a:srgbClr val="66CCFF"/>
        </a:accent2>
        <a:accent3>
          <a:srgbClr val="AAB8CA"/>
        </a:accent3>
        <a:accent4>
          <a:srgbClr val="DADADA"/>
        </a:accent4>
        <a:accent5>
          <a:srgbClr val="F0DACD"/>
        </a:accent5>
        <a:accent6>
          <a:srgbClr val="5CB9E7"/>
        </a:accent6>
        <a:hlink>
          <a:srgbClr val="E6D0AC"/>
        </a:hlink>
        <a:folHlink>
          <a:srgbClr val="F2D3D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D5D998"/>
        </a:accent1>
        <a:accent2>
          <a:srgbClr val="EBCAB0"/>
        </a:accent2>
        <a:accent3>
          <a:srgbClr val="AAB8CA"/>
        </a:accent3>
        <a:accent4>
          <a:srgbClr val="DADADA"/>
        </a:accent4>
        <a:accent5>
          <a:srgbClr val="E7E9CA"/>
        </a:accent5>
        <a:accent6>
          <a:srgbClr val="D5B79F"/>
        </a:accent6>
        <a:hlink>
          <a:srgbClr val="F0DAF2"/>
        </a:hlink>
        <a:folHlink>
          <a:srgbClr val="AADA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5CB8E6"/>
        </a:accent1>
        <a:accent2>
          <a:srgbClr val="6ACFEB"/>
        </a:accent2>
        <a:accent3>
          <a:srgbClr val="FFFFFF"/>
        </a:accent3>
        <a:accent4>
          <a:srgbClr val="000000"/>
        </a:accent4>
        <a:accent5>
          <a:srgbClr val="B5D8F0"/>
        </a:accent5>
        <a:accent6>
          <a:srgbClr val="5FBBD5"/>
        </a:accent6>
        <a:hlink>
          <a:srgbClr val="9DD6F2"/>
        </a:hlink>
        <a:folHlink>
          <a:srgbClr val="AAE1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B8E0C3"/>
        </a:accent1>
        <a:accent2>
          <a:srgbClr val="BAC6E8"/>
        </a:accent2>
        <a:accent3>
          <a:srgbClr val="FFFFFF"/>
        </a:accent3>
        <a:accent4>
          <a:srgbClr val="000000"/>
        </a:accent4>
        <a:accent5>
          <a:srgbClr val="D8EDDE"/>
        </a:accent5>
        <a:accent6>
          <a:srgbClr val="A8B3D2"/>
        </a:accent6>
        <a:hlink>
          <a:srgbClr val="AADAF2"/>
        </a:hlink>
        <a:folHlink>
          <a:srgbClr val="DDD5F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E6BBA1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F0DACD"/>
        </a:accent5>
        <a:accent6>
          <a:srgbClr val="5CB9E7"/>
        </a:accent6>
        <a:hlink>
          <a:srgbClr val="E6D0AC"/>
        </a:hlink>
        <a:folHlink>
          <a:srgbClr val="F2D3D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D5D998"/>
        </a:accent1>
        <a:accent2>
          <a:srgbClr val="EBCAB0"/>
        </a:accent2>
        <a:accent3>
          <a:srgbClr val="FFFFFF"/>
        </a:accent3>
        <a:accent4>
          <a:srgbClr val="000000"/>
        </a:accent4>
        <a:accent5>
          <a:srgbClr val="E7E9CA"/>
        </a:accent5>
        <a:accent6>
          <a:srgbClr val="D5B79F"/>
        </a:accent6>
        <a:hlink>
          <a:srgbClr val="F0DAF2"/>
        </a:hlink>
        <a:folHlink>
          <a:srgbClr val="AADAF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1946</Words>
  <Application>Microsoft Office PowerPoint</Application>
  <PresentationFormat>Экран (4:3)</PresentationFormat>
  <Paragraphs>75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gleboki niebieski</vt:lpstr>
      <vt:lpstr>Международная  практика финансового контроля.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 основным задачам высших органов финансового конт­роля ряда зарубежных стран относятся </vt:lpstr>
      <vt:lpstr>Презентация PowerPoint</vt:lpstr>
      <vt:lpstr>Презентация PowerPoint</vt:lpstr>
      <vt:lpstr>При формировании Счетных палат выделяют 3 основные модели: </vt:lpstr>
      <vt:lpstr>Презентация PowerPoint</vt:lpstr>
      <vt:lpstr>Презентация PowerPoint</vt:lpstr>
      <vt:lpstr>Презентация PowerPoint</vt:lpstr>
      <vt:lpstr>Направления  деятельности  федеральной  счетной  палаты.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Международная  практика финансового контроля.</dc:title>
  <dc:creator>User</dc:creator>
  <cp:lastModifiedBy>User</cp:lastModifiedBy>
  <cp:revision>11</cp:revision>
  <dcterms:created xsi:type="dcterms:W3CDTF">2015-01-28T14:22:43Z</dcterms:created>
  <dcterms:modified xsi:type="dcterms:W3CDTF">2015-01-28T16:39:01Z</dcterms:modified>
</cp:coreProperties>
</file>